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notesSlides/notesSlide23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4.xml" ContentType="application/vnd.ms-office.chartstyle+xml"/>
  <Override PartName="/ppt/charts/colors4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9" r:id="rId2"/>
    <p:sldId id="354" r:id="rId3"/>
    <p:sldId id="379" r:id="rId4"/>
    <p:sldId id="367" r:id="rId5"/>
    <p:sldId id="366" r:id="rId6"/>
    <p:sldId id="390" r:id="rId7"/>
    <p:sldId id="391" r:id="rId8"/>
    <p:sldId id="289" r:id="rId9"/>
    <p:sldId id="368" r:id="rId10"/>
    <p:sldId id="385" r:id="rId11"/>
    <p:sldId id="387" r:id="rId12"/>
    <p:sldId id="363" r:id="rId13"/>
    <p:sldId id="364" r:id="rId14"/>
    <p:sldId id="365" r:id="rId15"/>
    <p:sldId id="296" r:id="rId16"/>
    <p:sldId id="311" r:id="rId17"/>
    <p:sldId id="388" r:id="rId18"/>
    <p:sldId id="336" r:id="rId19"/>
    <p:sldId id="298" r:id="rId20"/>
    <p:sldId id="316" r:id="rId21"/>
    <p:sldId id="320" r:id="rId22"/>
    <p:sldId id="352" r:id="rId23"/>
    <p:sldId id="353" r:id="rId24"/>
    <p:sldId id="332" r:id="rId25"/>
    <p:sldId id="386" r:id="rId26"/>
    <p:sldId id="362" r:id="rId27"/>
    <p:sldId id="389" r:id="rId2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A1C"/>
    <a:srgbClr val="1F7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67" autoAdjust="0"/>
    <p:restoredTop sz="88781" autoAdjust="0"/>
  </p:normalViewPr>
  <p:slideViewPr>
    <p:cSldViewPr>
      <p:cViewPr>
        <p:scale>
          <a:sx n="100" d="100"/>
          <a:sy n="100" d="100"/>
        </p:scale>
        <p:origin x="-1206" y="-3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372752844213975"/>
          <c:y val="1.54335396742226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Total DALYs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2DF-4CA2-BD24-50E14D19B20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53B-4FE8-BCE3-6E056D642DAD}"/>
              </c:ext>
            </c:extLst>
          </c:dPt>
          <c:dPt>
            <c:idx val="10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6"/>
            <c:invertIfNegative val="0"/>
            <c:bubble3D val="0"/>
          </c:dPt>
          <c:dPt>
            <c:idx val="18"/>
            <c:invertIfNegative val="0"/>
            <c:bubble3D val="0"/>
          </c:dPt>
          <c:dLbls>
            <c:dLbl>
              <c:idx val="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HIV/AIDS &amp; STIs</c:v>
                </c:pt>
                <c:pt idx="1">
                  <c:v>Respiratory Infections and TB</c:v>
                </c:pt>
                <c:pt idx="2">
                  <c:v>Maternal &amp; Neonatal Disorders</c:v>
                </c:pt>
                <c:pt idx="3">
                  <c:v>Sense Organ Disease</c:v>
                </c:pt>
                <c:pt idx="4">
                  <c:v>Transport Injuries</c:v>
                </c:pt>
                <c:pt idx="5">
                  <c:v>Skin</c:v>
                </c:pt>
                <c:pt idx="6">
                  <c:v>Self-harm and Interpersonal Violence</c:v>
                </c:pt>
                <c:pt idx="7">
                  <c:v>Digestive</c:v>
                </c:pt>
                <c:pt idx="8">
                  <c:v>Unintentional Injuries (Non-transport)</c:v>
                </c:pt>
                <c:pt idx="9">
                  <c:v>Other NCD</c:v>
                </c:pt>
                <c:pt idx="10">
                  <c:v>Diabetes, Urogenital, Blood, and Endocrine Diseases</c:v>
                </c:pt>
                <c:pt idx="11">
                  <c:v>Chronic Respiratory Diseases</c:v>
                </c:pt>
                <c:pt idx="12">
                  <c:v>Substance Use</c:v>
                </c:pt>
                <c:pt idx="13">
                  <c:v>Neurological Disorders</c:v>
                </c:pt>
                <c:pt idx="14">
                  <c:v>Mental Disorders</c:v>
                </c:pt>
                <c:pt idx="15">
                  <c:v>Musculoskeletal Disorders</c:v>
                </c:pt>
                <c:pt idx="16">
                  <c:v>Cancer</c:v>
                </c:pt>
                <c:pt idx="17">
                  <c:v>Cardiovascular Disease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0.47</c:v>
                </c:pt>
                <c:pt idx="1">
                  <c:v>1.78</c:v>
                </c:pt>
                <c:pt idx="2">
                  <c:v>1.93</c:v>
                </c:pt>
                <c:pt idx="3">
                  <c:v>2.2599999999999998</c:v>
                </c:pt>
                <c:pt idx="4">
                  <c:v>2.8</c:v>
                </c:pt>
                <c:pt idx="5">
                  <c:v>2.85</c:v>
                </c:pt>
                <c:pt idx="6">
                  <c:v>3.39</c:v>
                </c:pt>
                <c:pt idx="7">
                  <c:v>3.56</c:v>
                </c:pt>
                <c:pt idx="8">
                  <c:v>3.84</c:v>
                </c:pt>
                <c:pt idx="9">
                  <c:v>4</c:v>
                </c:pt>
                <c:pt idx="10">
                  <c:v>5.74</c:v>
                </c:pt>
                <c:pt idx="11">
                  <c:v>5.97</c:v>
                </c:pt>
                <c:pt idx="12">
                  <c:v>6.6</c:v>
                </c:pt>
                <c:pt idx="13">
                  <c:v>6.74</c:v>
                </c:pt>
                <c:pt idx="14">
                  <c:v>7.14</c:v>
                </c:pt>
                <c:pt idx="15">
                  <c:v>9.58</c:v>
                </c:pt>
                <c:pt idx="16">
                  <c:v>14.69</c:v>
                </c:pt>
                <c:pt idx="17">
                  <c:v>15.59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DF-4CA2-BD24-50E14D19B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7614592"/>
        <c:axId val="107616128"/>
      </c:barChart>
      <c:catAx>
        <c:axId val="107614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616128"/>
        <c:crosses val="autoZero"/>
        <c:auto val="1"/>
        <c:lblAlgn val="ctr"/>
        <c:lblOffset val="100"/>
        <c:noMultiLvlLbl val="0"/>
      </c:catAx>
      <c:valAx>
        <c:axId val="10761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61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84566929133862E-2"/>
          <c:y val="9.2981017882937139E-2"/>
          <c:w val="0.8903346981627297"/>
          <c:h val="0.849926235717861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350322543408541E-2"/>
                  <c:y val="4.424066953527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DB-4B17-B4FA-8FF046F7B1F6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DB-4B17-B4FA-8FF046F7B1F6}"/>
                </c:ext>
              </c:extLst>
            </c:dLbl>
            <c:dLbl>
              <c:idx val="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7.1</c:v>
                </c:pt>
                <c:pt idx="1">
                  <c:v>9.9</c:v>
                </c:pt>
                <c:pt idx="2">
                  <c:v>9.4</c:v>
                </c:pt>
                <c:pt idx="3">
                  <c:v>10.3</c:v>
                </c:pt>
                <c:pt idx="4">
                  <c:v>8.9</c:v>
                </c:pt>
                <c:pt idx="5">
                  <c:v>9.4</c:v>
                </c:pt>
                <c:pt idx="6">
                  <c:v>8.9</c:v>
                </c:pt>
                <c:pt idx="7">
                  <c:v>11.5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56C-45E6-9ABC-8013E1283F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Brooklyn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F78B4"/>
              </a:solidFill>
              <a:ln w="9525">
                <a:solidFill>
                  <a:srgbClr val="1F78B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72776497028078E-2"/>
                  <c:y val="-4.85820436485529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33-4600-8961-1C48267692B5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33-4600-8961-1C48267692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7.8</c:v>
                </c:pt>
                <c:pt idx="1">
                  <c:v>7.7</c:v>
                </c:pt>
                <c:pt idx="2">
                  <c:v>6.5</c:v>
                </c:pt>
                <c:pt idx="3">
                  <c:v>11.4</c:v>
                </c:pt>
                <c:pt idx="4">
                  <c:v>9.5</c:v>
                </c:pt>
                <c:pt idx="5">
                  <c:v>7.4</c:v>
                </c:pt>
                <c:pt idx="6">
                  <c:v>7.1</c:v>
                </c:pt>
                <c:pt idx="7">
                  <c:v>11.3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56C-45E6-9ABC-8013E1283F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Manhattan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9617151760614814E-2"/>
                  <c:y val="-2.274053106953591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33-4600-8961-1C48267692B5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33-4600-8961-1C48267692B5}"/>
                </c:ext>
              </c:extLst>
            </c:dLbl>
            <c:dLbl>
              <c:idx val="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10.199999999999999</c:v>
                </c:pt>
                <c:pt idx="1">
                  <c:v>12.5</c:v>
                </c:pt>
                <c:pt idx="2">
                  <c:v>9.6999999999999993</c:v>
                </c:pt>
                <c:pt idx="3">
                  <c:v>9</c:v>
                </c:pt>
                <c:pt idx="4">
                  <c:v>8.6999999999999993</c:v>
                </c:pt>
                <c:pt idx="5">
                  <c:v>6.6</c:v>
                </c:pt>
                <c:pt idx="6">
                  <c:v>8.1999999999999993</c:v>
                </c:pt>
                <c:pt idx="7">
                  <c:v>9.3000000000000007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ADB-4B17-B4FA-8FF046F7B1F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Queens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72776497028078E-2"/>
                  <c:y val="-2.274053106953591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33-4600-8961-1C48267692B5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33-4600-8961-1C48267692B5}"/>
                </c:ext>
              </c:extLst>
            </c:dLbl>
            <c:dLbl>
              <c:idx val="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8.6999999999999993</c:v>
                </c:pt>
                <c:pt idx="1">
                  <c:v>9.6999999999999993</c:v>
                </c:pt>
                <c:pt idx="2">
                  <c:v>6</c:v>
                </c:pt>
                <c:pt idx="3">
                  <c:v>9</c:v>
                </c:pt>
                <c:pt idx="4">
                  <c:v>7</c:v>
                </c:pt>
                <c:pt idx="5">
                  <c:v>9.1</c:v>
                </c:pt>
                <c:pt idx="6">
                  <c:v>8.8000000000000007</c:v>
                </c:pt>
                <c:pt idx="7">
                  <c:v>12.6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ADB-4B17-B4FA-8FF046F7B1F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Staten Island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1290672041426129E-2"/>
                  <c:y val="8.062551924653474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33-4600-8961-1C48267692B5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33-4600-8961-1C48267692B5}"/>
                </c:ext>
              </c:extLst>
            </c:dLbl>
            <c:dLbl>
              <c:idx val="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Sheet1!$F$2:$F$9</c:f>
              <c:numCache>
                <c:formatCode>General</c:formatCode>
                <c:ptCount val="8"/>
                <c:pt idx="0">
                  <c:v>7.3</c:v>
                </c:pt>
                <c:pt idx="1">
                  <c:v>8.5</c:v>
                </c:pt>
                <c:pt idx="2">
                  <c:v>6.3</c:v>
                </c:pt>
                <c:pt idx="3">
                  <c:v>9.1</c:v>
                </c:pt>
                <c:pt idx="4">
                  <c:v>6.9</c:v>
                </c:pt>
                <c:pt idx="5">
                  <c:v>8.8000000000000007</c:v>
                </c:pt>
                <c:pt idx="6">
                  <c:v>10.1</c:v>
                </c:pt>
                <c:pt idx="7">
                  <c:v>6.9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ADB-4B17-B4FA-8FF046F7B1F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5301376"/>
        <c:axId val="135311360"/>
      </c:lineChart>
      <c:catAx>
        <c:axId val="13530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311360"/>
        <c:crosses val="autoZero"/>
        <c:auto val="1"/>
        <c:lblAlgn val="ctr"/>
        <c:lblOffset val="100"/>
        <c:noMultiLvlLbl val="0"/>
      </c:catAx>
      <c:valAx>
        <c:axId val="1353113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Age-adjusted</a:t>
                </a:r>
                <a:r>
                  <a:rPr lang="en-US" sz="1200" b="1" baseline="0" dirty="0">
                    <a:solidFill>
                      <a:schemeClr val="tx1"/>
                    </a:solidFill>
                  </a:rPr>
                  <a:t> percent (%) of youth attempting suicide once or more during the past year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6.2516282845815037E-3"/>
              <c:y val="0.122205937321512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30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84609746411561E-2"/>
          <c:y val="9.2981017882937139E-2"/>
          <c:w val="0.88633469125755315"/>
          <c:h val="0.8499262357178616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Bronx Male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delete val="1"/>
          </c:dLbls>
          <c:cat>
            <c:strRef>
              <c:f>Sheet1!$B$1:$I$1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4.4000000000000004</c:v>
                </c:pt>
                <c:pt idx="1">
                  <c:v>5.6</c:v>
                </c:pt>
                <c:pt idx="2">
                  <c:v>6.8</c:v>
                </c:pt>
                <c:pt idx="3">
                  <c:v>9</c:v>
                </c:pt>
                <c:pt idx="4">
                  <c:v>7.5</c:v>
                </c:pt>
                <c:pt idx="5">
                  <c:v>8.6</c:v>
                </c:pt>
                <c:pt idx="6">
                  <c:v>6.3</c:v>
                </c:pt>
                <c:pt idx="7">
                  <c:v>10.7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56C-45E6-9ABC-8013E1283F9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Bronx Female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elete val="1"/>
          </c:dLbls>
          <c:cat>
            <c:strRef>
              <c:f>Sheet1!$B$1:$I$1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9.9</c:v>
                </c:pt>
                <c:pt idx="1">
                  <c:v>14.3</c:v>
                </c:pt>
                <c:pt idx="2">
                  <c:v>11.9</c:v>
                </c:pt>
                <c:pt idx="3">
                  <c:v>11.4</c:v>
                </c:pt>
                <c:pt idx="4">
                  <c:v>10.1</c:v>
                </c:pt>
                <c:pt idx="5">
                  <c:v>9.9</c:v>
                </c:pt>
                <c:pt idx="6">
                  <c:v>11.4</c:v>
                </c:pt>
                <c:pt idx="7">
                  <c:v>11.6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56C-45E6-9ABC-8013E1283F9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NYC Male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elete val="1"/>
          </c:dLbls>
          <c:cat>
            <c:strRef>
              <c:f>Sheet1!$B$1:$I$1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5.0999999999999996</c:v>
                </c:pt>
                <c:pt idx="1">
                  <c:v>7.3</c:v>
                </c:pt>
                <c:pt idx="2">
                  <c:v>5.4</c:v>
                </c:pt>
                <c:pt idx="3">
                  <c:v>9</c:v>
                </c:pt>
                <c:pt idx="4">
                  <c:v>7</c:v>
                </c:pt>
                <c:pt idx="5">
                  <c:v>6.6</c:v>
                </c:pt>
                <c:pt idx="6">
                  <c:v>6.2</c:v>
                </c:pt>
                <c:pt idx="7">
                  <c:v>9.9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NYC Female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elete val="1"/>
          </c:dLbls>
          <c:cat>
            <c:strRef>
              <c:f>Sheet1!$B$1:$I$1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11.3</c:v>
                </c:pt>
                <c:pt idx="1">
                  <c:v>11.8</c:v>
                </c:pt>
                <c:pt idx="2">
                  <c:v>9.3000000000000007</c:v>
                </c:pt>
                <c:pt idx="3">
                  <c:v>10.7</c:v>
                </c:pt>
                <c:pt idx="4">
                  <c:v>9.4</c:v>
                </c:pt>
                <c:pt idx="5">
                  <c:v>9.4</c:v>
                </c:pt>
                <c:pt idx="6">
                  <c:v>10.1</c:v>
                </c:pt>
                <c:pt idx="7">
                  <c:v>11.3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6472064"/>
        <c:axId val="136473984"/>
      </c:lineChart>
      <c:catAx>
        <c:axId val="13647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73984"/>
        <c:crosses val="autoZero"/>
        <c:auto val="1"/>
        <c:lblAlgn val="ctr"/>
        <c:lblOffset val="100"/>
        <c:noMultiLvlLbl val="0"/>
      </c:catAx>
      <c:valAx>
        <c:axId val="136473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Age-adjusted</a:t>
                </a:r>
                <a:r>
                  <a:rPr lang="en-US" sz="1200" b="1" baseline="0" dirty="0">
                    <a:solidFill>
                      <a:schemeClr val="tx1"/>
                    </a:solidFill>
                  </a:rPr>
                  <a:t> percent (%) of youth attempting suicide once or more during the past year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6.2516282845815037E-3"/>
              <c:y val="0.109285181032004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7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84609746411561E-2"/>
          <c:y val="4.646629524070555E-2"/>
          <c:w val="0.88633469125755315"/>
          <c:h val="0.896441053983733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02761324523133E-2"/>
                  <c:y val="8.39849158818070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DB-4B17-B4FA-8FF046F7B1F6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8E-46F9-9037-7F28D5058005}"/>
                </c:ext>
              </c:extLst>
            </c:dLbl>
            <c:dLbl>
              <c:idx val="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1999</c:v>
                </c:pt>
                <c:pt idx="1">
                  <c:v>2001</c:v>
                </c:pt>
                <c:pt idx="2">
                  <c:v>2003</c:v>
                </c:pt>
                <c:pt idx="3">
                  <c:v>2005</c:v>
                </c:pt>
                <c:pt idx="4">
                  <c:v>2007</c:v>
                </c:pt>
                <c:pt idx="5">
                  <c:v>2009</c:v>
                </c:pt>
                <c:pt idx="6">
                  <c:v>2011</c:v>
                </c:pt>
                <c:pt idx="7">
                  <c:v>2013</c:v>
                </c:pt>
                <c:pt idx="8">
                  <c:v>2015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4.9000000000000004</c:v>
                </c:pt>
                <c:pt idx="1">
                  <c:v>5.6</c:v>
                </c:pt>
                <c:pt idx="2">
                  <c:v>7.4</c:v>
                </c:pt>
                <c:pt idx="3">
                  <c:v>7.3</c:v>
                </c:pt>
                <c:pt idx="4">
                  <c:v>4</c:v>
                </c:pt>
                <c:pt idx="5">
                  <c:v>5.5</c:v>
                </c:pt>
                <c:pt idx="6">
                  <c:v>4.7</c:v>
                </c:pt>
                <c:pt idx="7">
                  <c:v>4.8</c:v>
                </c:pt>
                <c:pt idx="8">
                  <c:v>7.1</c:v>
                </c:pt>
                <c:pt idx="9">
                  <c:v>4.4000000000000004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56C-45E6-9ABC-8013E1283F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F78B4"/>
              </a:solidFill>
              <a:ln w="9525">
                <a:solidFill>
                  <a:srgbClr val="1F78B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650170818359078E-2"/>
                  <c:y val="-3.03637772803456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8E-46F9-9037-7F28D5058005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8E-46F9-9037-7F28D5058005}"/>
                </c:ext>
              </c:extLst>
            </c:dLbl>
            <c:dLbl>
              <c:idx val="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1999</c:v>
                </c:pt>
                <c:pt idx="1">
                  <c:v>2001</c:v>
                </c:pt>
                <c:pt idx="2">
                  <c:v>2003</c:v>
                </c:pt>
                <c:pt idx="3">
                  <c:v>2005</c:v>
                </c:pt>
                <c:pt idx="4">
                  <c:v>2007</c:v>
                </c:pt>
                <c:pt idx="5">
                  <c:v>2009</c:v>
                </c:pt>
                <c:pt idx="6">
                  <c:v>2011</c:v>
                </c:pt>
                <c:pt idx="7">
                  <c:v>2013</c:v>
                </c:pt>
                <c:pt idx="8">
                  <c:v>2015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8.6999999999999993</c:v>
                </c:pt>
                <c:pt idx="1">
                  <c:v>10.199999999999999</c:v>
                </c:pt>
                <c:pt idx="2">
                  <c:v>9.8000000000000007</c:v>
                </c:pt>
                <c:pt idx="3">
                  <c:v>10.7</c:v>
                </c:pt>
                <c:pt idx="4">
                  <c:v>11.6</c:v>
                </c:pt>
                <c:pt idx="5">
                  <c:v>12.4</c:v>
                </c:pt>
                <c:pt idx="6">
                  <c:v>9.4</c:v>
                </c:pt>
                <c:pt idx="7">
                  <c:v>10.3</c:v>
                </c:pt>
                <c:pt idx="8">
                  <c:v>9.3000000000000007</c:v>
                </c:pt>
                <c:pt idx="9">
                  <c:v>11.3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56C-45E6-9ABC-8013E1283F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46470617408594E-2"/>
                  <c:y val="1.09826428460823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8E-46F9-9037-7F28D5058005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8E-46F9-9037-7F28D5058005}"/>
                </c:ext>
              </c:extLst>
            </c:dLbl>
            <c:dLbl>
              <c:idx val="9"/>
              <c:layout>
                <c:manualLayout>
                  <c:x val="-1.8680557598486178E-2"/>
                  <c:y val="-3.0363777280345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1999</c:v>
                </c:pt>
                <c:pt idx="1">
                  <c:v>2001</c:v>
                </c:pt>
                <c:pt idx="2">
                  <c:v>2003</c:v>
                </c:pt>
                <c:pt idx="3">
                  <c:v>2005</c:v>
                </c:pt>
                <c:pt idx="4">
                  <c:v>2007</c:v>
                </c:pt>
                <c:pt idx="5">
                  <c:v>2009</c:v>
                </c:pt>
                <c:pt idx="6">
                  <c:v>2011</c:v>
                </c:pt>
                <c:pt idx="7">
                  <c:v>2013</c:v>
                </c:pt>
                <c:pt idx="8">
                  <c:v>2015</c:v>
                </c:pt>
                <c:pt idx="9">
                  <c:v>2017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3.4</c:v>
                </c:pt>
                <c:pt idx="1">
                  <c:v>6.2</c:v>
                </c:pt>
                <c:pt idx="2">
                  <c:v>8.1999999999999993</c:v>
                </c:pt>
                <c:pt idx="3">
                  <c:v>9.8000000000000007</c:v>
                </c:pt>
                <c:pt idx="4">
                  <c:v>6.5</c:v>
                </c:pt>
                <c:pt idx="5">
                  <c:v>9.9</c:v>
                </c:pt>
                <c:pt idx="6">
                  <c:v>9.4</c:v>
                </c:pt>
                <c:pt idx="7">
                  <c:v>7.3</c:v>
                </c:pt>
                <c:pt idx="8">
                  <c:v>8.3000000000000007</c:v>
                </c:pt>
                <c:pt idx="9">
                  <c:v>8.6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ADB-4B17-B4FA-8FF046F7B1F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476136685699267E-2"/>
                  <c:y val="2.35674594720639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8E-46F9-9037-7F28D5058005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8E-46F9-9037-7F28D5058005}"/>
                </c:ext>
              </c:extLst>
            </c:dLbl>
            <c:dLbl>
              <c:idx val="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1999</c:v>
                </c:pt>
                <c:pt idx="1">
                  <c:v>2001</c:v>
                </c:pt>
                <c:pt idx="2">
                  <c:v>2003</c:v>
                </c:pt>
                <c:pt idx="3">
                  <c:v>2005</c:v>
                </c:pt>
                <c:pt idx="4">
                  <c:v>2007</c:v>
                </c:pt>
                <c:pt idx="5">
                  <c:v>2009</c:v>
                </c:pt>
                <c:pt idx="6">
                  <c:v>2011</c:v>
                </c:pt>
                <c:pt idx="7">
                  <c:v>2013</c:v>
                </c:pt>
                <c:pt idx="8">
                  <c:v>2015</c:v>
                </c:pt>
                <c:pt idx="9">
                  <c:v>2017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8.6</c:v>
                </c:pt>
                <c:pt idx="1">
                  <c:v>7.1</c:v>
                </c:pt>
                <c:pt idx="2">
                  <c:v>5.0999999999999996</c:v>
                </c:pt>
                <c:pt idx="3">
                  <c:v>7.5</c:v>
                </c:pt>
                <c:pt idx="4">
                  <c:v>4.3</c:v>
                </c:pt>
                <c:pt idx="5">
                  <c:v>6.9</c:v>
                </c:pt>
                <c:pt idx="6">
                  <c:v>5.8</c:v>
                </c:pt>
                <c:pt idx="7">
                  <c:v>5.9</c:v>
                </c:pt>
                <c:pt idx="8">
                  <c:v>6.1</c:v>
                </c:pt>
                <c:pt idx="9">
                  <c:v>9.5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C8E-46F9-9037-7F28D50580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6627200"/>
        <c:axId val="127165568"/>
      </c:lineChart>
      <c:catAx>
        <c:axId val="12662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165568"/>
        <c:crosses val="autoZero"/>
        <c:auto val="1"/>
        <c:lblAlgn val="ctr"/>
        <c:lblOffset val="100"/>
        <c:noMultiLvlLbl val="0"/>
      </c:catAx>
      <c:valAx>
        <c:axId val="1271655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Age-adjusted</a:t>
                </a:r>
                <a:r>
                  <a:rPr lang="en-US" sz="1200" b="1" baseline="0" dirty="0">
                    <a:solidFill>
                      <a:schemeClr val="tx1"/>
                    </a:solidFill>
                  </a:rPr>
                  <a:t> percent (%) of youth attempting suicide once or more during the past year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6.2516282845815037E-3"/>
              <c:y val="0.1273742398373164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62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7482542170616"/>
          <c:y val="3.2644907233271667E-2"/>
          <c:w val="0.82917068345366296"/>
          <c:h val="0.86879838663592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B3-4A18-9C9C-E6B032152EF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A5-4085-8995-B11F299BE4E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A5-4085-8995-B11F299BE4E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2A5-4085-8995-B11F299BE4E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2A5-4085-8995-B11F299BE4E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2A5-4085-8995-B11F299BE4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Bx</c:v>
                </c:pt>
                <c:pt idx="1">
                  <c:v>Bk</c:v>
                </c:pt>
                <c:pt idx="2">
                  <c:v>M</c:v>
                </c:pt>
                <c:pt idx="3">
                  <c:v>Q</c:v>
                </c:pt>
                <c:pt idx="4">
                  <c:v>SI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5.3</c:v>
                </c:pt>
                <c:pt idx="1">
                  <c:v>5.3</c:v>
                </c:pt>
                <c:pt idx="2">
                  <c:v>8.3000000000000007</c:v>
                </c:pt>
                <c:pt idx="3">
                  <c:v>5.6</c:v>
                </c:pt>
                <c:pt idx="4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2A5-4085-8995-B11F299BE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7348096"/>
        <c:axId val="127353984"/>
      </c:barChart>
      <c:catAx>
        <c:axId val="127348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7353984"/>
        <c:crosses val="autoZero"/>
        <c:auto val="1"/>
        <c:lblAlgn val="ctr"/>
        <c:lblOffset val="100"/>
        <c:noMultiLvlLbl val="0"/>
      </c:catAx>
      <c:valAx>
        <c:axId val="127353984"/>
        <c:scaling>
          <c:orientation val="minMax"/>
          <c:max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200" dirty="0"/>
                  <a:t>Age-adjusted mortality rate from suicide per </a:t>
                </a:r>
                <a:r>
                  <a:rPr lang="en-US" sz="1200" dirty="0">
                    <a:solidFill>
                      <a:schemeClr val="tx1"/>
                    </a:solidFill>
                  </a:rPr>
                  <a:t>100,000 in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2017</a:t>
                </a:r>
                <a:endParaRPr lang="en-US" sz="12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2966521886639585E-2"/>
              <c:y val="8.4093915597757529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734809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06811447479069"/>
          <c:y val="5.4491908309902179E-2"/>
          <c:w val="0.8598207727939301"/>
          <c:h val="0.8554947108884116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U.S. overall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dLbl>
              <c:idx val="16"/>
              <c:numFmt formatCode="#,##0.0" sourceLinked="0"/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E7-43DB-9141-0E1B68ED17CA}"/>
                </c:ext>
              </c:extLst>
            </c:dLbl>
            <c:dLbl>
              <c:idx val="1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Sheet1!$D$2:$D$20</c:f>
              <c:numCache>
                <c:formatCode>General</c:formatCode>
                <c:ptCount val="19"/>
                <c:pt idx="18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25-4A2A-B616-8ECA6D18D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7729024"/>
        <c:axId val="12806668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2254745152339623E-2"/>
                  <c:y val="4.19861402504927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D5-4341-B909-8445E701E0B5}"/>
                </c:ext>
              </c:extLst>
            </c:dLbl>
            <c:dLbl>
              <c:idx val="18"/>
              <c:layout>
                <c:manualLayout>
                  <c:x val="-1.2962964853159063E-2"/>
                  <c:y val="4.6882786880202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5.5</c:v>
                </c:pt>
                <c:pt idx="1">
                  <c:v>5.2</c:v>
                </c:pt>
                <c:pt idx="2">
                  <c:v>4.9000000000000004</c:v>
                </c:pt>
                <c:pt idx="3">
                  <c:v>6</c:v>
                </c:pt>
                <c:pt idx="4">
                  <c:v>6.4</c:v>
                </c:pt>
                <c:pt idx="5">
                  <c:v>4.8</c:v>
                </c:pt>
                <c:pt idx="6">
                  <c:v>5.6</c:v>
                </c:pt>
                <c:pt idx="7">
                  <c:v>5</c:v>
                </c:pt>
                <c:pt idx="8">
                  <c:v>5.9</c:v>
                </c:pt>
                <c:pt idx="9">
                  <c:v>5.3</c:v>
                </c:pt>
                <c:pt idx="10">
                  <c:v>6.7</c:v>
                </c:pt>
                <c:pt idx="11">
                  <c:v>4.4000000000000004</c:v>
                </c:pt>
                <c:pt idx="12">
                  <c:v>6</c:v>
                </c:pt>
                <c:pt idx="13">
                  <c:v>5.4</c:v>
                </c:pt>
                <c:pt idx="14">
                  <c:v>6</c:v>
                </c:pt>
                <c:pt idx="15">
                  <c:v>4.7</c:v>
                </c:pt>
                <c:pt idx="16">
                  <c:v>6</c:v>
                </c:pt>
                <c:pt idx="17">
                  <c:v>6.2</c:v>
                </c:pt>
                <c:pt idx="18">
                  <c:v>5.3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0D5-4341-B909-8445E701E0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NYC, excluding the Bronx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F78B4"/>
              </a:solidFill>
              <a:ln w="9525">
                <a:solidFill>
                  <a:srgbClr val="1F78B4"/>
                </a:solidFill>
              </a:ln>
              <a:effectLst/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D5-4341-B909-8445E701E0B5}"/>
                </c:ext>
              </c:extLst>
            </c:dLbl>
            <c:dLbl>
              <c:idx val="18"/>
              <c:layout>
                <c:manualLayout>
                  <c:x val="-1.2962964853159063E-2"/>
                  <c:y val="-4.9487386151325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5.9</c:v>
                </c:pt>
                <c:pt idx="1">
                  <c:v>4.8</c:v>
                </c:pt>
                <c:pt idx="2">
                  <c:v>5.5</c:v>
                </c:pt>
                <c:pt idx="3">
                  <c:v>5.9</c:v>
                </c:pt>
                <c:pt idx="4">
                  <c:v>5.5</c:v>
                </c:pt>
                <c:pt idx="5">
                  <c:v>6.1</c:v>
                </c:pt>
                <c:pt idx="6">
                  <c:v>5.6</c:v>
                </c:pt>
                <c:pt idx="7">
                  <c:v>5.3</c:v>
                </c:pt>
                <c:pt idx="8">
                  <c:v>5.6</c:v>
                </c:pt>
                <c:pt idx="9">
                  <c:v>5.7</c:v>
                </c:pt>
                <c:pt idx="10">
                  <c:v>5.3</c:v>
                </c:pt>
                <c:pt idx="11">
                  <c:v>5.9</c:v>
                </c:pt>
                <c:pt idx="12">
                  <c:v>5.7</c:v>
                </c:pt>
                <c:pt idx="13">
                  <c:v>6.2</c:v>
                </c:pt>
                <c:pt idx="14">
                  <c:v>6.1</c:v>
                </c:pt>
                <c:pt idx="15">
                  <c:v>6</c:v>
                </c:pt>
                <c:pt idx="16">
                  <c:v>5.8</c:v>
                </c:pt>
                <c:pt idx="17">
                  <c:v>5.7</c:v>
                </c:pt>
                <c:pt idx="18">
                  <c:v>6.2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0D5-4341-B909-8445E701E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729024"/>
        <c:axId val="128066688"/>
      </c:lineChart>
      <c:catAx>
        <c:axId val="12772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066688"/>
        <c:crosses val="autoZero"/>
        <c:auto val="1"/>
        <c:lblAlgn val="ctr"/>
        <c:lblOffset val="100"/>
        <c:noMultiLvlLbl val="0"/>
      </c:catAx>
      <c:valAx>
        <c:axId val="1280666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Age-adjusted</a:t>
                </a:r>
                <a:r>
                  <a:rPr lang="en-US" sz="1200" b="1" baseline="0" dirty="0">
                    <a:solidFill>
                      <a:schemeClr val="tx1"/>
                    </a:solidFill>
                  </a:rPr>
                  <a:t> mortality rate from suicide per 100,000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3.4605137737698709E-2"/>
              <c:y val="9.234649646066968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2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809903588495716"/>
          <c:y val="3.646438979571328E-2"/>
          <c:w val="0.68867697414362405"/>
          <c:h val="5.010305599478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039991711562362E-2"/>
          <c:y val="1.8024299381932098E-2"/>
          <c:w val="0.89576806188700109"/>
          <c:h val="0.92136186605706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DE-4005-937A-455057EE7AC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DE-4005-937A-455057EE7AC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DE-4005-937A-455057EE7AC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DE-4005-937A-455057EE7AC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4DE-4005-937A-455057EE7A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7">
                  <c:v>Male</c:v>
                </c:pt>
                <c:pt idx="8">
                  <c:v>Female</c:v>
                </c:pt>
                <c:pt idx="10">
                  <c:v>Hispanic</c:v>
                </c:pt>
                <c:pt idx="11">
                  <c:v>NHB</c:v>
                </c:pt>
                <c:pt idx="12">
                  <c:v>NHW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6.1</c:v>
                </c:pt>
                <c:pt idx="1">
                  <c:v>7.9</c:v>
                </c:pt>
                <c:pt idx="2">
                  <c:v>8.3000000000000007</c:v>
                </c:pt>
                <c:pt idx="3">
                  <c:v>7.1</c:v>
                </c:pt>
                <c:pt idx="4">
                  <c:v>8.5</c:v>
                </c:pt>
                <c:pt idx="5">
                  <c:v>8.9</c:v>
                </c:pt>
                <c:pt idx="7">
                  <c:v>9.4</c:v>
                </c:pt>
                <c:pt idx="8">
                  <c:v>2.8</c:v>
                </c:pt>
                <c:pt idx="10">
                  <c:v>5</c:v>
                </c:pt>
                <c:pt idx="11">
                  <c:v>4.8</c:v>
                </c:pt>
                <c:pt idx="12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4DE-4005-937A-455057EE7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2377600"/>
        <c:axId val="134472448"/>
      </c:barChart>
      <c:catAx>
        <c:axId val="132377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4472448"/>
        <c:crosses val="autoZero"/>
        <c:auto val="1"/>
        <c:lblAlgn val="ctr"/>
        <c:lblOffset val="100"/>
        <c:noMultiLvlLbl val="0"/>
      </c:catAx>
      <c:valAx>
        <c:axId val="134472448"/>
        <c:scaling>
          <c:orientation val="minMax"/>
          <c:max val="13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Age-adjusted mortality rate from suicide per 100,000</a:t>
                </a:r>
              </a:p>
            </c:rich>
          </c:tx>
          <c:layout>
            <c:manualLayout>
              <c:xMode val="edge"/>
              <c:yMode val="edge"/>
              <c:x val="7.5019569922180783E-3"/>
              <c:y val="0.1301297519261705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32377600"/>
        <c:crosses val="autoZero"/>
        <c:crossBetween val="between"/>
        <c:majorUnit val="4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37539273263925E-2"/>
          <c:y val="0.28899773393337558"/>
          <c:w val="0.86932504536340149"/>
          <c:h val="0.650231791630283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EF-40ED-BB3E-45D346B14D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EF-40ED-BB3E-45D346B14D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Firearm-related</c:v>
                </c:pt>
                <c:pt idx="1">
                  <c:v>Other means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EF-40ED-BB3E-45D346B14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14164094399988025"/>
          <c:y val="8.8216630312971722E-2"/>
          <c:w val="0.75831734569649301"/>
          <c:h val="0.1326462072549483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74844992202055E-2"/>
          <c:y val="9.8770095918982601E-2"/>
          <c:w val="0.90254013085320861"/>
          <c:h val="0.842074942729579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7761991707558293E-2"/>
                  <c:y val="3.6776941708247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D5-4341-B909-8445E701E0B5}"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tx>
                <c:rich>
                  <a:bodyPr/>
                  <a:lstStyle/>
                  <a:p>
                    <a:fld id="{FD945A00-C29D-40D8-8CBB-4EC6723329FA}" type="VALUE">
                      <a:rPr lang="en-US" sz="110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0D5-4341-B909-8445E701E0B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2000-01</c:v>
                </c:pt>
                <c:pt idx="1">
                  <c:v>2002-03</c:v>
                </c:pt>
                <c:pt idx="2">
                  <c:v>2004-05</c:v>
                </c:pt>
                <c:pt idx="3">
                  <c:v>2006-07</c:v>
                </c:pt>
                <c:pt idx="4">
                  <c:v>2008-09</c:v>
                </c:pt>
                <c:pt idx="5">
                  <c:v>2010-11</c:v>
                </c:pt>
                <c:pt idx="6">
                  <c:v>2012-13</c:v>
                </c:pt>
                <c:pt idx="7">
                  <c:v>2014-15</c:v>
                </c:pt>
                <c:pt idx="8">
                  <c:v>2016-17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8.9</c:v>
                </c:pt>
                <c:pt idx="1">
                  <c:v>11.1</c:v>
                </c:pt>
                <c:pt idx="2">
                  <c:v>8.8000000000000007</c:v>
                </c:pt>
                <c:pt idx="3">
                  <c:v>9.3000000000000007</c:v>
                </c:pt>
                <c:pt idx="4">
                  <c:v>9.8000000000000007</c:v>
                </c:pt>
                <c:pt idx="5">
                  <c:v>8.8000000000000007</c:v>
                </c:pt>
                <c:pt idx="6">
                  <c:v>10.3</c:v>
                </c:pt>
                <c:pt idx="7">
                  <c:v>8.1</c:v>
                </c:pt>
                <c:pt idx="8">
                  <c:v>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0D5-4341-B909-8445E701E0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0D5-4341-B909-8445E701E0B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E93-4C89-BB15-B41E7BB60BD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E93-4C89-BB15-B41E7BB60BD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E93-4C89-BB15-B41E7BB60BDF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E93-4C89-BB15-B41E7BB60BDF}"/>
              </c:ext>
            </c:extLst>
          </c:dPt>
          <c:dPt>
            <c:idx val="12"/>
            <c:marker>
              <c:symbol val="circle"/>
              <c:size val="5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E93-4C89-BB15-B41E7BB60BDF}"/>
              </c:ext>
            </c:extLst>
          </c:dPt>
          <c:dPt>
            <c:idx val="13"/>
            <c:marker>
              <c:symbol val="circle"/>
              <c:size val="5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E93-4C89-BB15-B41E7BB60BDF}"/>
              </c:ext>
            </c:extLst>
          </c:dPt>
          <c:dPt>
            <c:idx val="14"/>
            <c:marker>
              <c:symbol val="circle"/>
              <c:size val="5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E93-4C89-BB15-B41E7BB60BDF}"/>
              </c:ext>
            </c:extLst>
          </c:dPt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D5-4341-B909-8445E701E0B5}"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2000-01</c:v>
                </c:pt>
                <c:pt idx="1">
                  <c:v>2002-03</c:v>
                </c:pt>
                <c:pt idx="2">
                  <c:v>2004-05</c:v>
                </c:pt>
                <c:pt idx="3">
                  <c:v>2006-07</c:v>
                </c:pt>
                <c:pt idx="4">
                  <c:v>2008-09</c:v>
                </c:pt>
                <c:pt idx="5">
                  <c:v>2010-11</c:v>
                </c:pt>
                <c:pt idx="6">
                  <c:v>2012-13</c:v>
                </c:pt>
                <c:pt idx="7">
                  <c:v>2014-15</c:v>
                </c:pt>
                <c:pt idx="8">
                  <c:v>2016-17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1.9</c:v>
                </c:pt>
                <c:pt idx="1">
                  <c:v>2.4</c:v>
                </c:pt>
                <c:pt idx="2">
                  <c:v>2.2999999999999998</c:v>
                </c:pt>
                <c:pt idx="3">
                  <c:v>2.4</c:v>
                </c:pt>
                <c:pt idx="4">
                  <c:v>2.8</c:v>
                </c:pt>
                <c:pt idx="5">
                  <c:v>2.2999999999999998</c:v>
                </c:pt>
                <c:pt idx="6">
                  <c:v>2.1</c:v>
                </c:pt>
                <c:pt idx="7">
                  <c:v>3.1</c:v>
                </c:pt>
                <c:pt idx="8">
                  <c:v>2.2999999999999998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0D5-4341-B909-8445E701E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107072"/>
        <c:axId val="193108608"/>
      </c:lineChart>
      <c:catAx>
        <c:axId val="19310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08608"/>
        <c:crosses val="autoZero"/>
        <c:auto val="1"/>
        <c:lblAlgn val="ctr"/>
        <c:lblOffset val="100"/>
        <c:noMultiLvlLbl val="0"/>
      </c:catAx>
      <c:valAx>
        <c:axId val="1931086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Age-adjusted</a:t>
                </a:r>
                <a:r>
                  <a:rPr lang="en-US" sz="1200" b="1" baseline="0" dirty="0">
                    <a:solidFill>
                      <a:schemeClr val="tx1"/>
                    </a:solidFill>
                  </a:rPr>
                  <a:t> mortality rate from suicide per 100,000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0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887196165696676"/>
          <c:y val="3.3859790524590906E-2"/>
          <c:w val="0.16499296283616721"/>
          <c:h val="5.010305599478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928468180607862E-2"/>
          <c:y val="6.4910305394391701E-2"/>
          <c:w val="0.90978650766480273"/>
          <c:h val="0.8759347332541699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008368519152497E-2"/>
                  <c:y val="-7.50124590083244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D5-4341-B909-8445E701E0B5}"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tx>
                <c:rich>
                  <a:bodyPr/>
                  <a:lstStyle/>
                  <a:p>
                    <a:fld id="{FD945A00-C29D-40D8-8CBB-4EC6723329FA}" type="VALUE">
                      <a:rPr lang="en-US" sz="110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0D5-4341-B909-8445E701E0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2000-01</c:v>
                </c:pt>
                <c:pt idx="1">
                  <c:v>2002-03</c:v>
                </c:pt>
                <c:pt idx="2">
                  <c:v>2004-05</c:v>
                </c:pt>
                <c:pt idx="3">
                  <c:v>2006-07</c:v>
                </c:pt>
                <c:pt idx="4">
                  <c:v>2008-09</c:v>
                </c:pt>
                <c:pt idx="5">
                  <c:v>2010-11</c:v>
                </c:pt>
                <c:pt idx="6">
                  <c:v>2012-13</c:v>
                </c:pt>
                <c:pt idx="7">
                  <c:v>2014-15</c:v>
                </c:pt>
                <c:pt idx="8">
                  <c:v>2016-17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4.5999999999999996</c:v>
                </c:pt>
                <c:pt idx="1">
                  <c:v>5.3</c:v>
                </c:pt>
                <c:pt idx="2">
                  <c:v>4.4000000000000004</c:v>
                </c:pt>
                <c:pt idx="3">
                  <c:v>4.8</c:v>
                </c:pt>
                <c:pt idx="4">
                  <c:v>5</c:v>
                </c:pt>
                <c:pt idx="5">
                  <c:v>4.9000000000000004</c:v>
                </c:pt>
                <c:pt idx="6">
                  <c:v>5.0999999999999996</c:v>
                </c:pt>
                <c:pt idx="7">
                  <c:v>4</c:v>
                </c:pt>
                <c:pt idx="8">
                  <c:v>5.2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0D5-4341-B909-8445E701E0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0D5-4341-B909-8445E701E0B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E93-4C89-BB15-B41E7BB60BD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E93-4C89-BB15-B41E7BB60BD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E93-4C89-BB15-B41E7BB60BDF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E93-4C89-BB15-B41E7BB60BDF}"/>
              </c:ext>
            </c:extLst>
          </c:dPt>
          <c:dPt>
            <c:idx val="12"/>
            <c:marker>
              <c:symbol val="circle"/>
              <c:size val="5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E93-4C89-BB15-B41E7BB60BDF}"/>
              </c:ext>
            </c:extLst>
          </c:dPt>
          <c:dPt>
            <c:idx val="13"/>
            <c:marker>
              <c:symbol val="circle"/>
              <c:size val="5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E93-4C89-BB15-B41E7BB60BDF}"/>
              </c:ext>
            </c:extLst>
          </c:dPt>
          <c:dPt>
            <c:idx val="14"/>
            <c:marker>
              <c:symbol val="circle"/>
              <c:size val="5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E93-4C89-BB15-B41E7BB60BDF}"/>
              </c:ext>
            </c:extLst>
          </c:dPt>
          <c:dLbls>
            <c:dLbl>
              <c:idx val="0"/>
              <c:layout>
                <c:manualLayout>
                  <c:x val="-3.4803815283959073E-2"/>
                  <c:y val="-2.292252445144473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D5-4341-B909-8445E701E0B5}"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2000-01</c:v>
                </c:pt>
                <c:pt idx="1">
                  <c:v>2002-03</c:v>
                </c:pt>
                <c:pt idx="2">
                  <c:v>2004-05</c:v>
                </c:pt>
                <c:pt idx="3">
                  <c:v>2006-07</c:v>
                </c:pt>
                <c:pt idx="4">
                  <c:v>2008-09</c:v>
                </c:pt>
                <c:pt idx="5">
                  <c:v>2010-11</c:v>
                </c:pt>
                <c:pt idx="6">
                  <c:v>2012-13</c:v>
                </c:pt>
                <c:pt idx="7">
                  <c:v>2014-15</c:v>
                </c:pt>
                <c:pt idx="8">
                  <c:v>2016-17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3.2</c:v>
                </c:pt>
                <c:pt idx="1">
                  <c:v>4.2</c:v>
                </c:pt>
                <c:pt idx="2">
                  <c:v>3.2</c:v>
                </c:pt>
                <c:pt idx="3">
                  <c:v>4.2</c:v>
                </c:pt>
                <c:pt idx="4">
                  <c:v>4</c:v>
                </c:pt>
                <c:pt idx="5">
                  <c:v>3.3</c:v>
                </c:pt>
                <c:pt idx="6">
                  <c:v>4.5</c:v>
                </c:pt>
                <c:pt idx="7">
                  <c:v>5.9</c:v>
                </c:pt>
                <c:pt idx="8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0D5-4341-B909-8445E701E0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Non-Hispanic White</c:v>
                </c:pt>
              </c:strCache>
            </c:strRef>
          </c:tx>
          <c:dLbls>
            <c:dLbl>
              <c:idx val="0"/>
              <c:layout>
                <c:manualLayout>
                  <c:x val="-4.22705314009661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31-401A-A86D-69DF35F85282}"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2000-01</c:v>
                </c:pt>
                <c:pt idx="1">
                  <c:v>2002-03</c:v>
                </c:pt>
                <c:pt idx="2">
                  <c:v>2004-05</c:v>
                </c:pt>
                <c:pt idx="3">
                  <c:v>2006-07</c:v>
                </c:pt>
                <c:pt idx="4">
                  <c:v>2008-09</c:v>
                </c:pt>
                <c:pt idx="5">
                  <c:v>2010-11</c:v>
                </c:pt>
                <c:pt idx="6">
                  <c:v>2012-13</c:v>
                </c:pt>
                <c:pt idx="7">
                  <c:v>2014-15</c:v>
                </c:pt>
                <c:pt idx="8">
                  <c:v>2016-17</c:v>
                </c:pt>
              </c:strCache>
            </c:strRef>
          </c:cat>
          <c:val>
            <c:numRef>
              <c:f>Sheet1!$D$2:$D$10</c:f>
              <c:numCache>
                <c:formatCode>0.0</c:formatCode>
                <c:ptCount val="9"/>
                <c:pt idx="0">
                  <c:v>10.4</c:v>
                </c:pt>
                <c:pt idx="1">
                  <c:v>12.2</c:v>
                </c:pt>
                <c:pt idx="2">
                  <c:v>11</c:v>
                </c:pt>
                <c:pt idx="3">
                  <c:v>10.7</c:v>
                </c:pt>
                <c:pt idx="4">
                  <c:v>15</c:v>
                </c:pt>
                <c:pt idx="5">
                  <c:v>8.8000000000000007</c:v>
                </c:pt>
                <c:pt idx="6">
                  <c:v>12.4</c:v>
                </c:pt>
                <c:pt idx="7">
                  <c:v>10.8</c:v>
                </c:pt>
                <c:pt idx="8">
                  <c:v>13.4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2831-401A-A86D-69DF35F85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301120"/>
        <c:axId val="193315200"/>
      </c:lineChart>
      <c:catAx>
        <c:axId val="19330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15200"/>
        <c:crosses val="autoZero"/>
        <c:auto val="1"/>
        <c:lblAlgn val="ctr"/>
        <c:lblOffset val="100"/>
        <c:noMultiLvlLbl val="0"/>
      </c:catAx>
      <c:valAx>
        <c:axId val="1933152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Age-adjusted</a:t>
                </a:r>
                <a:r>
                  <a:rPr lang="en-US" sz="1200" b="1" baseline="0" dirty="0">
                    <a:solidFill>
                      <a:schemeClr val="tx1"/>
                    </a:solidFill>
                  </a:rPr>
                  <a:t> mortality rate from suicide per 100,000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1479421050629537E-2"/>
              <c:y val="0.1254776978623828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0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065940127049335"/>
          <c:y val="3.1255191253468526E-2"/>
          <c:w val="0.57864553615580661"/>
          <c:h val="5.0103055994782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11981932490998E-2"/>
          <c:y val="7.3264733802604259E-2"/>
          <c:w val="0.89889601009176201"/>
          <c:h val="0.85255045600819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4DE-4005-937A-455057EE7ACB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4DE-4005-937A-455057EE7ACB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4DE-4005-937A-455057EE7ACB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4DE-4005-937A-455057EE7ACB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B4DE-4005-937A-455057EE7A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7">
                  <c:v>Hispanic</c:v>
                </c:pt>
                <c:pt idx="8">
                  <c:v>NHB</c:v>
                </c:pt>
                <c:pt idx="9">
                  <c:v>NHW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7</c:v>
                </c:pt>
                <c:pt idx="1">
                  <c:v>12.5</c:v>
                </c:pt>
                <c:pt idx="2">
                  <c:v>13.1</c:v>
                </c:pt>
                <c:pt idx="3">
                  <c:v>12.4</c:v>
                </c:pt>
                <c:pt idx="4">
                  <c:v>12.4</c:v>
                </c:pt>
                <c:pt idx="5">
                  <c:v>13.7</c:v>
                </c:pt>
                <c:pt idx="7">
                  <c:v>7.9</c:v>
                </c:pt>
                <c:pt idx="8">
                  <c:v>7.7</c:v>
                </c:pt>
                <c:pt idx="9">
                  <c:v>16.8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4DE-4005-937A-455057EE7A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7">
                  <c:v>Hispanic</c:v>
                </c:pt>
                <c:pt idx="8">
                  <c:v>NHB</c:v>
                </c:pt>
                <c:pt idx="9">
                  <c:v>NHW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2.5</c:v>
                </c:pt>
                <c:pt idx="1">
                  <c:v>2.2000000000000002</c:v>
                </c:pt>
                <c:pt idx="2">
                  <c:v>3.1</c:v>
                </c:pt>
                <c:pt idx="3">
                  <c:v>4.2</c:v>
                </c:pt>
                <c:pt idx="4">
                  <c:v>3.4</c:v>
                </c:pt>
                <c:pt idx="7">
                  <c:v>2.2000000000000002</c:v>
                </c:pt>
                <c:pt idx="8">
                  <c:v>1.8</c:v>
                </c:pt>
                <c:pt idx="9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8D0-4CB7-93A8-B5465057D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59722112"/>
        <c:axId val="159790592"/>
      </c:barChart>
      <c:catAx>
        <c:axId val="15972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90592"/>
        <c:crosses val="autoZero"/>
        <c:auto val="1"/>
        <c:lblAlgn val="ctr"/>
        <c:lblOffset val="100"/>
        <c:noMultiLvlLbl val="0"/>
      </c:catAx>
      <c:valAx>
        <c:axId val="159790592"/>
        <c:scaling>
          <c:orientation val="minMax"/>
          <c:max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97" b="1" i="0" u="none" strike="noStrike" cap="all" baseline="0" dirty="0">
                    <a:solidFill>
                      <a:schemeClr val="tx1"/>
                    </a:solidFill>
                    <a:effectLst/>
                    <a:latin typeface="+mn-lt"/>
                  </a:rPr>
                  <a:t>A</a:t>
                </a:r>
                <a:r>
                  <a:rPr lang="en-US" sz="1197" b="1" i="0" u="none" strike="noStrike" cap="none" baseline="0" dirty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ge-adjusted mortality rate from suicide per 100,000</a:t>
                </a:r>
                <a:endParaRPr lang="en-US" b="1" cap="none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5.5828195894117895E-3"/>
              <c:y val="0.169056946224893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2211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49698517415053E-2"/>
          <c:y val="2.74408298223307E-2"/>
          <c:w val="0.92736291409519755"/>
          <c:h val="0.73239754591623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FC-4951-B268-1B5602377721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FC-4951-B268-1B5602377721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FC-4951-B268-1B5602377721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FC-4951-B268-1B560237772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FC-4951-B268-1B560237772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F5-4DA9-BF66-4933D6662F5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FC-4951-B268-1B560237772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FC-4951-B268-1B560237772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7FC-4951-B268-1B560237772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7FC-4951-B268-1B5602377721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7FC-4951-B268-1B560237772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7FC-4951-B268-1B5602377721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7FC-4951-B268-1B5602377721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7FC-4951-B268-1B5602377721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7FC-4951-B268-1B5602377721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7FC-4951-B268-1B5602377721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17FC-4951-B268-1B5602377721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17FC-4951-B268-1B5602377721}"/>
              </c:ext>
            </c:extLst>
          </c:dPt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12.3*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8.8*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6">
                  <c:v>Male</c:v>
                </c:pt>
                <c:pt idx="7">
                  <c:v>Female</c:v>
                </c:pt>
                <c:pt idx="9">
                  <c:v>Hispanic</c:v>
                </c:pt>
                <c:pt idx="10">
                  <c:v>Non-Hispanic Black</c:v>
                </c:pt>
                <c:pt idx="11">
                  <c:v>Non-Hispanic White</c:v>
                </c:pt>
                <c:pt idx="12">
                  <c:v>Other</c:v>
                </c:pt>
                <c:pt idx="14">
                  <c:v>18-24</c:v>
                </c:pt>
                <c:pt idx="15">
                  <c:v>25-44</c:v>
                </c:pt>
                <c:pt idx="16">
                  <c:v>45-64</c:v>
                </c:pt>
                <c:pt idx="17">
                  <c:v>65+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13.4</c:v>
                </c:pt>
                <c:pt idx="1">
                  <c:v>8.4</c:v>
                </c:pt>
                <c:pt idx="2">
                  <c:v>9.8000000000000007</c:v>
                </c:pt>
                <c:pt idx="3">
                  <c:v>7.7</c:v>
                </c:pt>
                <c:pt idx="4">
                  <c:v>9.3000000000000007</c:v>
                </c:pt>
                <c:pt idx="6">
                  <c:v>9.6999999999999993</c:v>
                </c:pt>
                <c:pt idx="7">
                  <c:v>16.399999999999999</c:v>
                </c:pt>
                <c:pt idx="9">
                  <c:v>16.100000000000001</c:v>
                </c:pt>
                <c:pt idx="10">
                  <c:v>11.7</c:v>
                </c:pt>
                <c:pt idx="11">
                  <c:v>12.3</c:v>
                </c:pt>
                <c:pt idx="12">
                  <c:v>8.8000000000000007</c:v>
                </c:pt>
                <c:pt idx="14">
                  <c:v>16.100000000000001</c:v>
                </c:pt>
                <c:pt idx="15">
                  <c:v>12.7</c:v>
                </c:pt>
                <c:pt idx="16">
                  <c:v>14.1</c:v>
                </c:pt>
                <c:pt idx="17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7FC-4951-B268-1B560237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8068864"/>
        <c:axId val="108070400"/>
      </c:barChart>
      <c:catAx>
        <c:axId val="108068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108070400"/>
        <c:crosses val="autoZero"/>
        <c:auto val="1"/>
        <c:lblAlgn val="ctr"/>
        <c:lblOffset val="100"/>
        <c:noMultiLvlLbl val="0"/>
      </c:catAx>
      <c:valAx>
        <c:axId val="108070400"/>
        <c:scaling>
          <c:orientation val="minMax"/>
          <c:max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 dirty="0"/>
                  <a:t>Age-adjusted percent</a:t>
                </a:r>
                <a:r>
                  <a:rPr lang="en-US" sz="1100" baseline="0" dirty="0"/>
                  <a:t> reporting </a:t>
                </a:r>
                <a:r>
                  <a:rPr lang="en-US" sz="1100" baseline="0" dirty="0" smtClean="0"/>
                  <a:t>current depression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2.6463963963963963E-3"/>
              <c:y val="2.139227515475215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108068864"/>
        <c:crossesAt val="1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5"/>
          <c:order val="0"/>
          <c:tx>
            <c:strRef>
              <c:f>Sheet1!$G$1</c:f>
              <c:strCache>
                <c:ptCount val="1"/>
                <c:pt idx="0">
                  <c:v>Suffocation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5">
                  <c:v>New York State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152</c:v>
                </c:pt>
                <c:pt idx="1">
                  <c:v>277</c:v>
                </c:pt>
                <c:pt idx="2">
                  <c:v>216</c:v>
                </c:pt>
                <c:pt idx="3">
                  <c:v>315</c:v>
                </c:pt>
                <c:pt idx="4">
                  <c:v>71</c:v>
                </c:pt>
                <c:pt idx="5">
                  <c:v>3086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Fall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5">
                  <c:v>New York State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80</c:v>
                </c:pt>
                <c:pt idx="1">
                  <c:v>112</c:v>
                </c:pt>
                <c:pt idx="2">
                  <c:v>194</c:v>
                </c:pt>
                <c:pt idx="3">
                  <c:v>104</c:v>
                </c:pt>
                <c:pt idx="4">
                  <c:v>15</c:v>
                </c:pt>
                <c:pt idx="5">
                  <c:v>677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Poisoning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5">
                  <c:v>New York State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65</c:v>
                </c:pt>
                <c:pt idx="1">
                  <c:v>110</c:v>
                </c:pt>
                <c:pt idx="2">
                  <c:v>159</c:v>
                </c:pt>
                <c:pt idx="3">
                  <c:v>118</c:v>
                </c:pt>
                <c:pt idx="4">
                  <c:v>39</c:v>
                </c:pt>
                <c:pt idx="5">
                  <c:v>1510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Firearm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5">
                  <c:v>New York State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44</c:v>
                </c:pt>
                <c:pt idx="1">
                  <c:v>82</c:v>
                </c:pt>
                <c:pt idx="2">
                  <c:v>37</c:v>
                </c:pt>
                <c:pt idx="3">
                  <c:v>87</c:v>
                </c:pt>
                <c:pt idx="4">
                  <c:v>29</c:v>
                </c:pt>
                <c:pt idx="5">
                  <c:v>2283</c:v>
                </c:pt>
              </c:numCache>
            </c:numRef>
          </c:val>
        </c:ser>
        <c:ser>
          <c:idx val="0"/>
          <c:order val="4"/>
          <c:tx>
            <c:strRef>
              <c:f>Sheet1!$B$1</c:f>
              <c:strCache>
                <c:ptCount val="1"/>
                <c:pt idx="0">
                  <c:v>Cut/Pierce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5">
                  <c:v>New York State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26</c:v>
                </c:pt>
                <c:pt idx="2">
                  <c:v>26</c:v>
                </c:pt>
                <c:pt idx="3">
                  <c:v>41</c:v>
                </c:pt>
                <c:pt idx="4">
                  <c:v>0</c:v>
                </c:pt>
                <c:pt idx="5">
                  <c:v>220</c:v>
                </c:pt>
              </c:numCache>
            </c:numRef>
          </c:val>
        </c:ser>
        <c:ser>
          <c:idx val="1"/>
          <c:order val="5"/>
          <c:tx>
            <c:strRef>
              <c:f>Sheet1!$C$1</c:f>
              <c:strCache>
                <c:ptCount val="1"/>
                <c:pt idx="0">
                  <c:v>Drowning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5">
                  <c:v>New York State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25</c:v>
                </c:pt>
                <c:pt idx="4">
                  <c:v>0</c:v>
                </c:pt>
                <c:pt idx="5">
                  <c:v>198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5">
                  <c:v>New York State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48</c:v>
                </c:pt>
                <c:pt idx="1">
                  <c:v>49</c:v>
                </c:pt>
                <c:pt idx="2">
                  <c:v>27</c:v>
                </c:pt>
                <c:pt idx="3">
                  <c:v>34</c:v>
                </c:pt>
                <c:pt idx="4">
                  <c:v>11</c:v>
                </c:pt>
                <c:pt idx="5">
                  <c:v>440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098176"/>
        <c:axId val="160099712"/>
      </c:barChart>
      <c:catAx>
        <c:axId val="1600981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60099712"/>
        <c:crosses val="autoZero"/>
        <c:auto val="1"/>
        <c:lblAlgn val="ctr"/>
        <c:lblOffset val="100"/>
        <c:noMultiLvlLbl val="0"/>
      </c:catAx>
      <c:valAx>
        <c:axId val="160099712"/>
        <c:scaling>
          <c:orientation val="minMax"/>
          <c:max val="1.0009999999999999"/>
          <c:min val="0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60098176"/>
        <c:crosses val="autoZero"/>
        <c:crossBetween val="between"/>
        <c:majorUnit val="0.2"/>
      </c:valAx>
    </c:plotArea>
    <c:legend>
      <c:legendPos val="t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80440801064249E-2"/>
          <c:y val="2.9100529100529099E-2"/>
          <c:w val="0.93946248157336498"/>
          <c:h val="0.7539505478481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Sheet2!$F$1</c:f>
              <c:strCache>
                <c:ptCount val="1"/>
                <c:pt idx="0">
                  <c:v>Age Adjusted Rate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5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6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Ref>
              <c:f>Sheet2!$A$4:$A$62</c:f>
              <c:strCache>
                <c:ptCount val="59"/>
                <c:pt idx="0">
                  <c:v>Lewis </c:v>
                </c:pt>
                <c:pt idx="1">
                  <c:v>Delaware </c:v>
                </c:pt>
                <c:pt idx="2">
                  <c:v>Oswego </c:v>
                </c:pt>
                <c:pt idx="3">
                  <c:v>Sullivan </c:v>
                </c:pt>
                <c:pt idx="4">
                  <c:v>Wyoming </c:v>
                </c:pt>
                <c:pt idx="5">
                  <c:v>Allegany </c:v>
                </c:pt>
                <c:pt idx="6">
                  <c:v>Cattaraugus </c:v>
                </c:pt>
                <c:pt idx="7">
                  <c:v>Niagara </c:v>
                </c:pt>
                <c:pt idx="8">
                  <c:v>Seneca </c:v>
                </c:pt>
                <c:pt idx="9">
                  <c:v>Schoharie </c:v>
                </c:pt>
                <c:pt idx="10">
                  <c:v>Essex </c:v>
                </c:pt>
                <c:pt idx="11">
                  <c:v>Greene </c:v>
                </c:pt>
                <c:pt idx="12">
                  <c:v>Columbia </c:v>
                </c:pt>
                <c:pt idx="13">
                  <c:v>Jefferson </c:v>
                </c:pt>
                <c:pt idx="14">
                  <c:v>Chautauqua </c:v>
                </c:pt>
                <c:pt idx="15">
                  <c:v>Otsego </c:v>
                </c:pt>
                <c:pt idx="16">
                  <c:v>Clinton </c:v>
                </c:pt>
                <c:pt idx="17">
                  <c:v>Fulton </c:v>
                </c:pt>
                <c:pt idx="18">
                  <c:v>Herkimer </c:v>
                </c:pt>
                <c:pt idx="19">
                  <c:v>Steuben </c:v>
                </c:pt>
                <c:pt idx="20">
                  <c:v>Washington </c:v>
                </c:pt>
                <c:pt idx="21">
                  <c:v>Livingston </c:v>
                </c:pt>
                <c:pt idx="22">
                  <c:v>Saratoga </c:v>
                </c:pt>
                <c:pt idx="23">
                  <c:v>Cortland </c:v>
                </c:pt>
                <c:pt idx="24">
                  <c:v>Madison </c:v>
                </c:pt>
                <c:pt idx="25">
                  <c:v>Wayne </c:v>
                </c:pt>
                <c:pt idx="26">
                  <c:v>Broome </c:v>
                </c:pt>
                <c:pt idx="27">
                  <c:v>Chenango </c:v>
                </c:pt>
                <c:pt idx="28">
                  <c:v>Tioga </c:v>
                </c:pt>
                <c:pt idx="29">
                  <c:v>Montgomery </c:v>
                </c:pt>
                <c:pt idx="30">
                  <c:v>Warren </c:v>
                </c:pt>
                <c:pt idx="31">
                  <c:v>Franklin </c:v>
                </c:pt>
                <c:pt idx="32">
                  <c:v>Rensselaer </c:v>
                </c:pt>
                <c:pt idx="33">
                  <c:v>Tompkins </c:v>
                </c:pt>
                <c:pt idx="34">
                  <c:v>Ulster </c:v>
                </c:pt>
                <c:pt idx="35">
                  <c:v>Ontario </c:v>
                </c:pt>
                <c:pt idx="36">
                  <c:v>Schenectady </c:v>
                </c:pt>
                <c:pt idx="37">
                  <c:v>Oneida </c:v>
                </c:pt>
                <c:pt idx="38">
                  <c:v>Dutchess </c:v>
                </c:pt>
                <c:pt idx="39">
                  <c:v>Erie </c:v>
                </c:pt>
                <c:pt idx="40">
                  <c:v>Genesee </c:v>
                </c:pt>
                <c:pt idx="41">
                  <c:v>Onondaga </c:v>
                </c:pt>
                <c:pt idx="42">
                  <c:v>Cayuga </c:v>
                </c:pt>
                <c:pt idx="43">
                  <c:v>Chemung </c:v>
                </c:pt>
                <c:pt idx="44">
                  <c:v>Albany </c:v>
                </c:pt>
                <c:pt idx="45">
                  <c:v>Orleans </c:v>
                </c:pt>
                <c:pt idx="46">
                  <c:v>St. Lawrence </c:v>
                </c:pt>
                <c:pt idx="47">
                  <c:v>Monroe </c:v>
                </c:pt>
                <c:pt idx="48">
                  <c:v>Suffolk </c:v>
                </c:pt>
                <c:pt idx="49">
                  <c:v>Putnam </c:v>
                </c:pt>
                <c:pt idx="50">
                  <c:v>New York </c:v>
                </c:pt>
                <c:pt idx="51">
                  <c:v>Orange </c:v>
                </c:pt>
                <c:pt idx="52">
                  <c:v>Westchester </c:v>
                </c:pt>
                <c:pt idx="53">
                  <c:v>Nassau </c:v>
                </c:pt>
                <c:pt idx="54">
                  <c:v>Rockland </c:v>
                </c:pt>
                <c:pt idx="55">
                  <c:v>Richmond </c:v>
                </c:pt>
                <c:pt idx="56">
                  <c:v>Queens </c:v>
                </c:pt>
                <c:pt idx="57">
                  <c:v>Bronx </c:v>
                </c:pt>
                <c:pt idx="58">
                  <c:v>Kings </c:v>
                </c:pt>
              </c:strCache>
            </c:strRef>
          </c:cat>
          <c:val>
            <c:numRef>
              <c:f>Sheet2!$F$4:$F$62</c:f>
              <c:numCache>
                <c:formatCode>General</c:formatCode>
                <c:ptCount val="59"/>
                <c:pt idx="0">
                  <c:v>20.3</c:v>
                </c:pt>
                <c:pt idx="1">
                  <c:v>17.2</c:v>
                </c:pt>
                <c:pt idx="2">
                  <c:v>15.9</c:v>
                </c:pt>
                <c:pt idx="3">
                  <c:v>15.4</c:v>
                </c:pt>
                <c:pt idx="4">
                  <c:v>15.3</c:v>
                </c:pt>
                <c:pt idx="5">
                  <c:v>15.2</c:v>
                </c:pt>
                <c:pt idx="6">
                  <c:v>15.1</c:v>
                </c:pt>
                <c:pt idx="7">
                  <c:v>15.1</c:v>
                </c:pt>
                <c:pt idx="8">
                  <c:v>15</c:v>
                </c:pt>
                <c:pt idx="9">
                  <c:v>14.8</c:v>
                </c:pt>
                <c:pt idx="10">
                  <c:v>14.5</c:v>
                </c:pt>
                <c:pt idx="11">
                  <c:v>14.4</c:v>
                </c:pt>
                <c:pt idx="12">
                  <c:v>14.2</c:v>
                </c:pt>
                <c:pt idx="13">
                  <c:v>14</c:v>
                </c:pt>
                <c:pt idx="14">
                  <c:v>13.3</c:v>
                </c:pt>
                <c:pt idx="15">
                  <c:v>13</c:v>
                </c:pt>
                <c:pt idx="16">
                  <c:v>12.9</c:v>
                </c:pt>
                <c:pt idx="17">
                  <c:v>12.9</c:v>
                </c:pt>
                <c:pt idx="18">
                  <c:v>12.9</c:v>
                </c:pt>
                <c:pt idx="19">
                  <c:v>12.7</c:v>
                </c:pt>
                <c:pt idx="20">
                  <c:v>12.5</c:v>
                </c:pt>
                <c:pt idx="21">
                  <c:v>12.3</c:v>
                </c:pt>
                <c:pt idx="22">
                  <c:v>12.2</c:v>
                </c:pt>
                <c:pt idx="23">
                  <c:v>12.1</c:v>
                </c:pt>
                <c:pt idx="24">
                  <c:v>12</c:v>
                </c:pt>
                <c:pt idx="25">
                  <c:v>11.7</c:v>
                </c:pt>
                <c:pt idx="26">
                  <c:v>11.5</c:v>
                </c:pt>
                <c:pt idx="27">
                  <c:v>11.5</c:v>
                </c:pt>
                <c:pt idx="28">
                  <c:v>11.5</c:v>
                </c:pt>
                <c:pt idx="29">
                  <c:v>11.2</c:v>
                </c:pt>
                <c:pt idx="30">
                  <c:v>11.2</c:v>
                </c:pt>
                <c:pt idx="31">
                  <c:v>11.1</c:v>
                </c:pt>
                <c:pt idx="32">
                  <c:v>11.1</c:v>
                </c:pt>
                <c:pt idx="33">
                  <c:v>11.1</c:v>
                </c:pt>
                <c:pt idx="34">
                  <c:v>11.1</c:v>
                </c:pt>
                <c:pt idx="35">
                  <c:v>11</c:v>
                </c:pt>
                <c:pt idx="36">
                  <c:v>11</c:v>
                </c:pt>
                <c:pt idx="37">
                  <c:v>10.8</c:v>
                </c:pt>
                <c:pt idx="38">
                  <c:v>10.6</c:v>
                </c:pt>
                <c:pt idx="39">
                  <c:v>10.6</c:v>
                </c:pt>
                <c:pt idx="40">
                  <c:v>10.4</c:v>
                </c:pt>
                <c:pt idx="41">
                  <c:v>10.4</c:v>
                </c:pt>
                <c:pt idx="42">
                  <c:v>10.3</c:v>
                </c:pt>
                <c:pt idx="43">
                  <c:v>10.3</c:v>
                </c:pt>
                <c:pt idx="44">
                  <c:v>9.3000000000000007</c:v>
                </c:pt>
                <c:pt idx="45">
                  <c:v>9.3000000000000007</c:v>
                </c:pt>
                <c:pt idx="46">
                  <c:v>9.1999999999999993</c:v>
                </c:pt>
                <c:pt idx="47">
                  <c:v>9.1</c:v>
                </c:pt>
                <c:pt idx="48">
                  <c:v>8.9</c:v>
                </c:pt>
                <c:pt idx="49">
                  <c:v>8.6999999999999993</c:v>
                </c:pt>
                <c:pt idx="50">
                  <c:v>7.6</c:v>
                </c:pt>
                <c:pt idx="51">
                  <c:v>7.5</c:v>
                </c:pt>
                <c:pt idx="52">
                  <c:v>6.8</c:v>
                </c:pt>
                <c:pt idx="53">
                  <c:v>6.7</c:v>
                </c:pt>
                <c:pt idx="54">
                  <c:v>6.6</c:v>
                </c:pt>
                <c:pt idx="55">
                  <c:v>6.5</c:v>
                </c:pt>
                <c:pt idx="56">
                  <c:v>5.9</c:v>
                </c:pt>
                <c:pt idx="57">
                  <c:v>5.6</c:v>
                </c:pt>
                <c:pt idx="5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193435904"/>
        <c:axId val="193450368"/>
      </c:barChart>
      <c:catAx>
        <c:axId val="193435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93450368"/>
        <c:crosses val="autoZero"/>
        <c:auto val="1"/>
        <c:lblAlgn val="ctr"/>
        <c:lblOffset val="100"/>
        <c:noMultiLvlLbl val="0"/>
      </c:catAx>
      <c:valAx>
        <c:axId val="193450368"/>
        <c:scaling>
          <c:orientation val="minMax"/>
          <c:max val="2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Age-adjusted suicide mortality rate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3.4246575342465752E-3"/>
              <c:y val="3.778931042710570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3435904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75268281338252"/>
          <c:y val="4.758598866358571E-2"/>
          <c:w val="0.83604056613176514"/>
          <c:h val="0.63459876368673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E31A1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14.2*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D7-488B-B0A4-DEF26FFF8959}"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D7-488B-B0A4-DEF26FFF8959}"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D7-488B-B0A4-DEF26FFF8959}"/>
                </c:ext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D7-488B-B0A4-DEF26FFF8959}"/>
                </c:ext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D7-488B-B0A4-DEF26FFF8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Kingsbridge (101)</c:v>
                </c:pt>
                <c:pt idx="1">
                  <c:v>NE Bronx (102)</c:v>
                </c:pt>
                <c:pt idx="2">
                  <c:v>Fordham-Bronx Pk (103)</c:v>
                </c:pt>
                <c:pt idx="3">
                  <c:v>Pelham-Throgs Neck (104)</c:v>
                </c:pt>
                <c:pt idx="4">
                  <c:v>South Bronx (105/106/107)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14.2</c:v>
                </c:pt>
                <c:pt idx="1">
                  <c:v>9.5</c:v>
                </c:pt>
                <c:pt idx="2">
                  <c:v>14</c:v>
                </c:pt>
                <c:pt idx="3">
                  <c:v>8.9</c:v>
                </c:pt>
                <c:pt idx="4">
                  <c:v>16.899999999999999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20841344"/>
        <c:axId val="120842880"/>
      </c:barChart>
      <c:catAx>
        <c:axId val="12084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842880"/>
        <c:crosses val="autoZero"/>
        <c:auto val="1"/>
        <c:lblAlgn val="ctr"/>
        <c:lblOffset val="100"/>
        <c:noMultiLvlLbl val="0"/>
      </c:catAx>
      <c:valAx>
        <c:axId val="1208428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solidFill>
                      <a:schemeClr val="tx1"/>
                    </a:solidFill>
                    <a:effectLst/>
                  </a:rPr>
                  <a:t>Age-adjusted percent experiencing </a:t>
                </a: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</a:rPr>
                  <a:t>current depression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84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ymbol val="diamond"/>
              <c:size val="9"/>
              <c:spPr>
                <a:noFill/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marker>
              <c:symbol val="diamond"/>
              <c:size val="9"/>
              <c:spPr>
                <a:noFill/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marker>
              <c:symbol val="diamond"/>
              <c:size val="9"/>
              <c:spPr>
                <a:noFill/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marker>
              <c:symbol val="diamond"/>
              <c:size val="9"/>
              <c:spPr>
                <a:noFill/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13-4ED0-AAE3-E8FE8C694AD2}"/>
                </c:ext>
              </c:extLst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13-4ED0-AAE3-E8FE8C694A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8.8000000000000007</c:v>
                </c:pt>
                <c:pt idx="1">
                  <c:v>7</c:v>
                </c:pt>
                <c:pt idx="3">
                  <c:v>8.1</c:v>
                </c:pt>
                <c:pt idx="4">
                  <c:v>8.5</c:v>
                </c:pt>
                <c:pt idx="6">
                  <c:v>8.4</c:v>
                </c:pt>
                <c:pt idx="7">
                  <c:v>6.3</c:v>
                </c:pt>
                <c:pt idx="8">
                  <c:v>6.2</c:v>
                </c:pt>
                <c:pt idx="10">
                  <c:v>7.1</c:v>
                </c:pt>
                <c:pt idx="11">
                  <c:v>6.5</c:v>
                </c:pt>
                <c:pt idx="13">
                  <c:v>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Excluding the Bronx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F78B4"/>
              </a:solidFill>
              <a:ln w="25400">
                <a:noFill/>
              </a:ln>
              <a:effectLst/>
            </c:spPr>
          </c:marker>
          <c:dPt>
            <c:idx val="2"/>
            <c:marker>
              <c:symbol val="square"/>
              <c:size val="9"/>
              <c:spPr>
                <a:noFill/>
                <a:ln w="25400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marker>
              <c:symbol val="square"/>
              <c:size val="9"/>
              <c:spPr>
                <a:noFill/>
                <a:ln w="25400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marker>
              <c:symbol val="square"/>
              <c:size val="9"/>
              <c:spPr>
                <a:noFill/>
                <a:ln w="25400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marker>
              <c:symbol val="square"/>
              <c:size val="9"/>
              <c:spPr>
                <a:noFill/>
                <a:ln w="25400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13-4ED0-AAE3-E8FE8C694AD2}"/>
                </c:ext>
              </c:extLst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13-4ED0-AAE3-E8FE8C694A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6.1</c:v>
                </c:pt>
                <c:pt idx="1">
                  <c:v>4.8</c:v>
                </c:pt>
                <c:pt idx="3">
                  <c:v>6</c:v>
                </c:pt>
                <c:pt idx="4">
                  <c:v>6</c:v>
                </c:pt>
                <c:pt idx="6">
                  <c:v>5.6</c:v>
                </c:pt>
                <c:pt idx="7">
                  <c:v>4.8</c:v>
                </c:pt>
                <c:pt idx="8">
                  <c:v>4.5999999999999996</c:v>
                </c:pt>
                <c:pt idx="10">
                  <c:v>5.3</c:v>
                </c:pt>
                <c:pt idx="11">
                  <c:v>5.2</c:v>
                </c:pt>
                <c:pt idx="13">
                  <c:v>5.3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664640"/>
        <c:axId val="125674624"/>
      </c:lineChart>
      <c:catAx>
        <c:axId val="12566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74624"/>
        <c:crosses val="autoZero"/>
        <c:auto val="1"/>
        <c:lblAlgn val="ctr"/>
        <c:lblOffset val="100"/>
        <c:noMultiLvlLbl val="0"/>
      </c:catAx>
      <c:valAx>
        <c:axId val="1256746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  <a:effectLst/>
                  </a:rPr>
                  <a:t>Age-adjusted percent experiencing serious psycho</a:t>
                </a:r>
                <a:r>
                  <a:rPr lang="en-US" sz="1200" b="1" baseline="0" dirty="0">
                    <a:solidFill>
                      <a:schemeClr val="tx1"/>
                    </a:solidFill>
                    <a:effectLst/>
                  </a:rPr>
                  <a:t>logical distress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6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49698517415053E-2"/>
          <c:y val="2.74408298223307E-2"/>
          <c:w val="0.92736291409519755"/>
          <c:h val="0.73239754591623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FC-4951-B268-1B5602377721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FC-4951-B268-1B5602377721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FC-4951-B268-1B5602377721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FC-4951-B268-1B560237772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FC-4951-B268-1B560237772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F5-4DA9-BF66-4933D6662F5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FC-4951-B268-1B560237772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FC-4951-B268-1B560237772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7FC-4951-B268-1B560237772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7FC-4951-B268-1B5602377721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7FC-4951-B268-1B560237772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7FC-4951-B268-1B5602377721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7FC-4951-B268-1B5602377721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7FC-4951-B268-1B5602377721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7FC-4951-B268-1B5602377721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7FC-4951-B268-1B5602377721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17FC-4951-B268-1B5602377721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17FC-4951-B268-1B5602377721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55.0*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40.9*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36.5*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36.7*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41.2*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36.2*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47.8*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tx>
                <c:rich>
                  <a:bodyPr/>
                  <a:lstStyle/>
                  <a:p>
                    <a:r>
                      <a:rPr lang="en-US" smtClean="0"/>
                      <a:t>8.8*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33.3*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mtClean="0"/>
                      <a:t>37.6*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mtClean="0"/>
                      <a:t>49.3*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tx>
                <c:rich>
                  <a:bodyPr/>
                  <a:lstStyle/>
                  <a:p>
                    <a:r>
                      <a:rPr lang="en-US" smtClean="0"/>
                      <a:t>28.8*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6">
                  <c:v>Male</c:v>
                </c:pt>
                <c:pt idx="7">
                  <c:v>Female</c:v>
                </c:pt>
                <c:pt idx="9">
                  <c:v>Hispanic</c:v>
                </c:pt>
                <c:pt idx="10">
                  <c:v>Non-Hispanic Black</c:v>
                </c:pt>
                <c:pt idx="11">
                  <c:v>Non-Hispanic White</c:v>
                </c:pt>
                <c:pt idx="13">
                  <c:v>18-24</c:v>
                </c:pt>
                <c:pt idx="14">
                  <c:v>25-44</c:v>
                </c:pt>
                <c:pt idx="15">
                  <c:v>45-64</c:v>
                </c:pt>
                <c:pt idx="16">
                  <c:v>65+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39.1</c:v>
                </c:pt>
                <c:pt idx="1">
                  <c:v>38.799999999999997</c:v>
                </c:pt>
                <c:pt idx="2">
                  <c:v>55</c:v>
                </c:pt>
                <c:pt idx="3">
                  <c:v>40.9</c:v>
                </c:pt>
                <c:pt idx="4">
                  <c:v>36.5</c:v>
                </c:pt>
                <c:pt idx="6">
                  <c:v>36.700000000000003</c:v>
                </c:pt>
                <c:pt idx="7">
                  <c:v>41.2</c:v>
                </c:pt>
                <c:pt idx="9">
                  <c:v>40.700000000000003</c:v>
                </c:pt>
                <c:pt idx="10">
                  <c:v>36.200000000000003</c:v>
                </c:pt>
                <c:pt idx="11">
                  <c:v>47.8</c:v>
                </c:pt>
                <c:pt idx="13">
                  <c:v>33.299999999999997</c:v>
                </c:pt>
                <c:pt idx="14">
                  <c:v>37.6</c:v>
                </c:pt>
                <c:pt idx="15">
                  <c:v>49.3</c:v>
                </c:pt>
                <c:pt idx="16">
                  <c:v>28.8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7FC-4951-B268-1B560237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6105088"/>
        <c:axId val="126106624"/>
      </c:barChart>
      <c:catAx>
        <c:axId val="12610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126106624"/>
        <c:crosses val="autoZero"/>
        <c:auto val="1"/>
        <c:lblAlgn val="ctr"/>
        <c:lblOffset val="100"/>
        <c:noMultiLvlLbl val="0"/>
      </c:catAx>
      <c:valAx>
        <c:axId val="126106624"/>
        <c:scaling>
          <c:orientation val="minMax"/>
          <c:max val="6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 dirty="0"/>
                  <a:t>Age-adjusted percent</a:t>
                </a:r>
                <a:r>
                  <a:rPr lang="en-US" sz="1100" baseline="0" dirty="0"/>
                  <a:t> reporting </a:t>
                </a:r>
                <a:r>
                  <a:rPr lang="en-US" sz="1100" baseline="0" dirty="0" smtClean="0"/>
                  <a:t>mental health counseling or treatment, amongst those with current depression in past 12 months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2.6463963963963963E-3"/>
              <c:y val="2.139227515475215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126105088"/>
        <c:crossesAt val="1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06455274171803E-2"/>
          <c:y val="2.74408298223307E-2"/>
          <c:w val="0.92060615733844076"/>
          <c:h val="0.73239754591623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FC-4951-B268-1B5602377721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FC-4951-B268-1B5602377721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FC-4951-B268-1B5602377721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FC-4951-B268-1B560237772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FC-4951-B268-1B560237772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F5-4DA9-BF66-4933D6662F5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FC-4951-B268-1B560237772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FC-4951-B268-1B560237772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7FC-4951-B268-1B560237772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7FC-4951-B268-1B5602377721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7FC-4951-B268-1B560237772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7FC-4951-B268-1B5602377721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7FC-4951-B268-1B5602377721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7FC-4951-B268-1B5602377721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7FC-4951-B268-1B5602377721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7FC-4951-B268-1B5602377721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17FC-4951-B268-1B5602377721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17FC-4951-B268-1B5602377721}"/>
              </c:ext>
            </c:extLst>
          </c:dPt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6">
                  <c:v>Male</c:v>
                </c:pt>
                <c:pt idx="7">
                  <c:v>Female</c:v>
                </c:pt>
                <c:pt idx="9">
                  <c:v>Hispanic</c:v>
                </c:pt>
                <c:pt idx="10">
                  <c:v>Non-Hispanic Black</c:v>
                </c:pt>
                <c:pt idx="11">
                  <c:v>Non-Hispanic White</c:v>
                </c:pt>
                <c:pt idx="12">
                  <c:v>Non-Hispanic Asian</c:v>
                </c:pt>
                <c:pt idx="14">
                  <c:v>9th</c:v>
                </c:pt>
                <c:pt idx="15">
                  <c:v>10th</c:v>
                </c:pt>
                <c:pt idx="16">
                  <c:v>11th</c:v>
                </c:pt>
                <c:pt idx="17">
                  <c:v>12th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20.399999999999999</c:v>
                </c:pt>
                <c:pt idx="1">
                  <c:v>18</c:v>
                </c:pt>
                <c:pt idx="2">
                  <c:v>21</c:v>
                </c:pt>
                <c:pt idx="3">
                  <c:v>14.8</c:v>
                </c:pt>
                <c:pt idx="4">
                  <c:v>15.2</c:v>
                </c:pt>
                <c:pt idx="6">
                  <c:v>14.5</c:v>
                </c:pt>
                <c:pt idx="7">
                  <c:v>25.7</c:v>
                </c:pt>
                <c:pt idx="9">
                  <c:v>22</c:v>
                </c:pt>
                <c:pt idx="10">
                  <c:v>18.399999999999999</c:v>
                </c:pt>
                <c:pt idx="11">
                  <c:v>22.1</c:v>
                </c:pt>
                <c:pt idx="12">
                  <c:v>11.3</c:v>
                </c:pt>
                <c:pt idx="14">
                  <c:v>16.100000000000001</c:v>
                </c:pt>
                <c:pt idx="15">
                  <c:v>21.4</c:v>
                </c:pt>
                <c:pt idx="16">
                  <c:v>21.4</c:v>
                </c:pt>
                <c:pt idx="17">
                  <c:v>22.8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7FC-4951-B268-1B560237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6201216"/>
        <c:axId val="126207104"/>
      </c:barChart>
      <c:catAx>
        <c:axId val="12620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126207104"/>
        <c:crosses val="autoZero"/>
        <c:auto val="1"/>
        <c:lblAlgn val="ctr"/>
        <c:lblOffset val="100"/>
        <c:noMultiLvlLbl val="0"/>
      </c:catAx>
      <c:valAx>
        <c:axId val="126207104"/>
        <c:scaling>
          <c:orientation val="minMax"/>
          <c:max val="3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 dirty="0" smtClean="0"/>
                  <a:t>Percent of youth receiving counseling for an emotional</a:t>
                </a:r>
                <a:r>
                  <a:rPr lang="en-US" sz="1100" baseline="0" dirty="0" smtClean="0"/>
                  <a:t> or personal issue</a:t>
                </a:r>
                <a:r>
                  <a:rPr lang="en-US" sz="1100" dirty="0" smtClean="0"/>
                  <a:t> in past 12 months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2.6463963963963963E-3"/>
              <c:y val="2.139227515475215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126201216"/>
        <c:crossesAt val="1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84566929133862E-2"/>
          <c:y val="3.0961387693295022E-2"/>
          <c:w val="0.8903346981627297"/>
          <c:h val="0.911945961531144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683674540682416E-2"/>
                  <c:y val="2.0983104737685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DB-4B17-B4FA-8FF046F7B1F6}"/>
                </c:ext>
              </c:extLst>
            </c:dLbl>
            <c:dLbl>
              <c:idx val="2"/>
              <c:layout>
                <c:manualLayout>
                  <c:x val="-6.9733333333333331E-3"/>
                  <c:y val="5.814340330278947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DB-4B17-B4FA-8FF046F7B1F6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19.8</c:v>
                </c:pt>
                <c:pt idx="1">
                  <c:v>19</c:v>
                </c:pt>
                <c:pt idx="2">
                  <c:v>20.399999999999999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56C-45E6-9ABC-8013E1283F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Brooklyn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F78B4"/>
              </a:solidFill>
              <a:ln w="9525">
                <a:solidFill>
                  <a:srgbClr val="1F78B4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1.0266666666666666E-3"/>
                  <c:y val="-7.106415959229825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16.399999999999999</c:v>
                </c:pt>
                <c:pt idx="1">
                  <c:v>17.7</c:v>
                </c:pt>
                <c:pt idx="2">
                  <c:v>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56C-45E6-9ABC-8013E1283F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Manhattan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8950656167979004E-2"/>
                  <c:y val="-3.32838682017745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33-4600-8961-1C48267692B5}"/>
                </c:ext>
              </c:extLst>
            </c:dLbl>
            <c:dLbl>
              <c:idx val="2"/>
              <c:layout>
                <c:manualLayout>
                  <c:x val="-1.4973333333333333E-2"/>
                  <c:y val="-3.5532079796149127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33-4600-8961-1C48267692B5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20.100000000000001</c:v>
                </c:pt>
                <c:pt idx="1">
                  <c:v>23.9</c:v>
                </c:pt>
                <c:pt idx="2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ADB-4B17-B4FA-8FF046F7B1F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Queens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16.899999999999999</c:v>
                </c:pt>
                <c:pt idx="1">
                  <c:v>14.7</c:v>
                </c:pt>
                <c:pt idx="2">
                  <c:v>14.8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ADB-4B17-B4FA-8FF046F7B1F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Staten Island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306666666666668E-2"/>
                  <c:y val="3.230189072377193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733333333333331E-3"/>
                  <c:y val="-1.485886973293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16.8</c:v>
                </c:pt>
                <c:pt idx="1">
                  <c:v>15.8</c:v>
                </c:pt>
                <c:pt idx="2">
                  <c:v>15.2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ADB-4B17-B4FA-8FF046F7B1F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6338560"/>
        <c:axId val="126340096"/>
      </c:lineChart>
      <c:catAx>
        <c:axId val="12633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40096"/>
        <c:crosses val="autoZero"/>
        <c:auto val="1"/>
        <c:lblAlgn val="ctr"/>
        <c:lblOffset val="100"/>
        <c:noMultiLvlLbl val="0"/>
      </c:catAx>
      <c:valAx>
        <c:axId val="1263400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baseline="0" dirty="0" smtClean="0">
                    <a:effectLst/>
                  </a:rPr>
                  <a:t>Percent of youth receiving counseling for an emotional or personal issue in past 12 months</a:t>
                </a:r>
                <a:endParaRPr lang="en-US" sz="11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2516282845815037E-3"/>
              <c:y val="0.122205937321512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3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31A1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79-4959-82EB-959F85C36D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Bronx</c:v>
                </c:pt>
                <c:pt idx="1">
                  <c:v>Brooklyn</c:v>
                </c:pt>
                <c:pt idx="2">
                  <c:v>Queens</c:v>
                </c:pt>
                <c:pt idx="3">
                  <c:v>Manhatten</c:v>
                </c:pt>
                <c:pt idx="4">
                  <c:v>Staten Island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853</c:v>
                </c:pt>
                <c:pt idx="1">
                  <c:v>684</c:v>
                </c:pt>
                <c:pt idx="2">
                  <c:v>513</c:v>
                </c:pt>
                <c:pt idx="3">
                  <c:v>750</c:v>
                </c:pt>
                <c:pt idx="4">
                  <c:v>707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79-4959-82EB-959F85C36D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126418304"/>
        <c:axId val="126511744"/>
      </c:barChart>
      <c:catAx>
        <c:axId val="12641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11744"/>
        <c:crosses val="autoZero"/>
        <c:auto val="1"/>
        <c:lblAlgn val="ctr"/>
        <c:lblOffset val="100"/>
        <c:noMultiLvlLbl val="0"/>
      </c:catAx>
      <c:valAx>
        <c:axId val="126511744"/>
        <c:scaling>
          <c:orientation val="minMax"/>
          <c:max val="9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Rate</a:t>
                </a:r>
                <a:r>
                  <a:rPr lang="en-US" b="1" baseline="0" dirty="0">
                    <a:solidFill>
                      <a:schemeClr val="tx1"/>
                    </a:solidFill>
                  </a:rPr>
                  <a:t> of psychiatric hospitalizations per 100,000 adults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418304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15689388090657"/>
          <c:y val="4.1940790688126971E-2"/>
          <c:w val="0.80384310611909349"/>
          <c:h val="0.579582910610094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Morrisania and Crotona (203)</c:v>
                </c:pt>
                <c:pt idx="1">
                  <c:v>Belmont and East Tremont (206)</c:v>
                </c:pt>
                <c:pt idx="2">
                  <c:v>Fordham and University Heights (205)</c:v>
                </c:pt>
                <c:pt idx="3">
                  <c:v>Mott Haven and Melrose (201)</c:v>
                </c:pt>
                <c:pt idx="4">
                  <c:v>Hunts Point and Longwood (202)</c:v>
                </c:pt>
                <c:pt idx="5">
                  <c:v>Highbridge and Concourse (204)</c:v>
                </c:pt>
                <c:pt idx="6">
                  <c:v>Morris Park and Bronxdale (211)</c:v>
                </c:pt>
                <c:pt idx="7">
                  <c:v>Kingsbridge Heights and Bedford (207)</c:v>
                </c:pt>
                <c:pt idx="8">
                  <c:v>Williamsbridge and Baychester (212)</c:v>
                </c:pt>
                <c:pt idx="9">
                  <c:v>Parkchester and Soundview (209)</c:v>
                </c:pt>
                <c:pt idx="10">
                  <c:v>Riverdale and Fieldston (208)</c:v>
                </c:pt>
                <c:pt idx="11">
                  <c:v>Throgs Neck and Co-op City (210)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1435</c:v>
                </c:pt>
                <c:pt idx="1">
                  <c:v>1160</c:v>
                </c:pt>
                <c:pt idx="2">
                  <c:v>961</c:v>
                </c:pt>
                <c:pt idx="3">
                  <c:v>940</c:v>
                </c:pt>
                <c:pt idx="4">
                  <c:v>919</c:v>
                </c:pt>
                <c:pt idx="5">
                  <c:v>862</c:v>
                </c:pt>
                <c:pt idx="6">
                  <c:v>769</c:v>
                </c:pt>
                <c:pt idx="7">
                  <c:v>719</c:v>
                </c:pt>
                <c:pt idx="8">
                  <c:v>669</c:v>
                </c:pt>
                <c:pt idx="9">
                  <c:v>612</c:v>
                </c:pt>
                <c:pt idx="10">
                  <c:v>534</c:v>
                </c:pt>
                <c:pt idx="11">
                  <c:v>438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6555264"/>
        <c:axId val="126556800"/>
      </c:barChart>
      <c:catAx>
        <c:axId val="126555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6556800"/>
        <c:crosses val="autoZero"/>
        <c:auto val="1"/>
        <c:lblAlgn val="ctr"/>
        <c:lblOffset val="100"/>
        <c:noMultiLvlLbl val="0"/>
      </c:catAx>
      <c:valAx>
        <c:axId val="1265568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 smtClean="0"/>
                  <a:t>Age-adjusted rate of psychiatric hospitalizations per 100,000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3.2894731161981772E-2"/>
              <c:y val="2.0841547824212114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6555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0.86272</cdr:x>
      <cdr:y>0.44718</cdr:y>
    </cdr:from>
    <cdr:to>
      <cdr:x>0.9565</cdr:x>
      <cdr:y>0.50873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0400" y="2207863"/>
          <a:ext cx="762000" cy="3038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chemeClr val="accent4"/>
              </a:solidFill>
            </a:rPr>
            <a:t>17.1%</a:t>
          </a:r>
          <a:endParaRPr lang="en-US" sz="1200" b="1" dirty="0">
            <a:solidFill>
              <a:schemeClr val="accent4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0.85811</cdr:x>
      <cdr:y>0.84889</cdr:y>
    </cdr:from>
    <cdr:to>
      <cdr:x>0.91892</cdr:x>
      <cdr:y>0.8938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77400" y="4320211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latin typeface="+mj-lt"/>
            </a:rPr>
            <a:t>Grade</a:t>
          </a:r>
          <a:endParaRPr lang="en-US" sz="1100" dirty="0"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CB7DA-E938-4D00-8426-2E3974EEFB97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9DCE5-5103-4FC2-A56B-B9D2798A8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2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594123"/>
          </a:xfrm>
        </p:spPr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96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88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55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58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40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to city/national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18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89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73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71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70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38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56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56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50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50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96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48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88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19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04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48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88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8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012873"/>
            <a:ext cx="7783996" cy="1421928"/>
          </a:xfrm>
        </p:spPr>
        <p:txBody>
          <a:bodyPr anchor="b">
            <a:spAutoFit/>
          </a:bodyPr>
          <a:lstStyle>
            <a:lvl1pPr algn="l">
              <a:lnSpc>
                <a:spcPct val="80000"/>
              </a:lnSpc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477" y="3665825"/>
            <a:ext cx="7783996" cy="3877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73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53408"/>
            <a:ext cx="10969625" cy="363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600"/>
            </a:lvl2pPr>
            <a:lvl3pPr marL="0" indent="0">
              <a:buNone/>
              <a:defRPr sz="2600"/>
            </a:lvl3pPr>
            <a:lvl4pPr marL="0" indent="0">
              <a:buNone/>
              <a:defRPr sz="2600"/>
            </a:lvl4pPr>
            <a:lvl5pPr marL="0" indent="0">
              <a:buNone/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31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68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223881"/>
            <a:ext cx="7783996" cy="1421928"/>
          </a:xfrm>
        </p:spPr>
        <p:txBody>
          <a:bodyPr anchor="ctr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73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72382" y="2223881"/>
            <a:ext cx="7783996" cy="1421928"/>
          </a:xfrm>
        </p:spPr>
        <p:txBody>
          <a:bodyPr anchor="ctr">
            <a:spAutoFit/>
          </a:bodyPr>
          <a:lstStyle>
            <a:lvl1pPr algn="r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340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2362" y="2415025"/>
            <a:ext cx="7288688" cy="2086725"/>
          </a:xfrm>
        </p:spPr>
        <p:txBody>
          <a:bodyPr anchor="ctr"/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909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2" y="2791903"/>
            <a:ext cx="7683500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3834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1" y="1666742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0666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37265" b="5515"/>
          <a:stretch/>
        </p:blipFill>
        <p:spPr>
          <a:xfrm>
            <a:off x="1" y="386816"/>
            <a:ext cx="6056504" cy="6471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187" y="3865206"/>
            <a:ext cx="4578163" cy="830997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573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6693" y="3130830"/>
            <a:ext cx="3997057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1281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16296" y="1220737"/>
            <a:ext cx="8316212" cy="1175706"/>
          </a:xfrm>
        </p:spPr>
        <p:txBody>
          <a:bodyPr anchor="t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612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8310" y="1200342"/>
            <a:ext cx="7783996" cy="2234458"/>
          </a:xfrm>
        </p:spPr>
        <p:txBody>
          <a:bodyPr anchor="b">
            <a:spAutoFit/>
          </a:bodyPr>
          <a:lstStyle>
            <a:lvl1pPr algn="r">
              <a:lnSpc>
                <a:spcPct val="80000"/>
              </a:lnSpc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310" y="3665825"/>
            <a:ext cx="7783996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567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7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0570" y="3672746"/>
            <a:ext cx="3461938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2722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2507554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1251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_007_01_04_01_02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94528" y="2967060"/>
            <a:ext cx="3949699" cy="1126462"/>
          </a:xfrm>
        </p:spPr>
        <p:txBody>
          <a:bodyPr anchor="t"/>
          <a:lstStyle>
            <a:lvl1pPr algn="l">
              <a:lnSpc>
                <a:spcPct val="80000"/>
              </a:lnSpc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6944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-28647" y="0"/>
            <a:ext cx="1224611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5374" y="3638196"/>
            <a:ext cx="3914770" cy="1311128"/>
          </a:xfrm>
        </p:spPr>
        <p:txBody>
          <a:bodyPr anchor="t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227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3741" y="1251049"/>
            <a:ext cx="6838996" cy="45782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824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961" y="1476375"/>
            <a:ext cx="5165730" cy="34416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291137" y="1476375"/>
            <a:ext cx="5165853" cy="3441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272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442" y="1764936"/>
            <a:ext cx="3474720" cy="28645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357054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104664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576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ein Logo Lo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347406" y="6064247"/>
            <a:ext cx="3700329" cy="663582"/>
            <a:chOff x="8347406" y="6064247"/>
            <a:chExt cx="3700329" cy="663582"/>
          </a:xfrm>
        </p:grpSpPr>
        <p:pic>
          <p:nvPicPr>
            <p:cNvPr id="8" name="Picture 7" descr="Locations_Montefiore_Doing More_SM_4c.eps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05" t="48438" r="15861" b="39959"/>
            <a:stretch/>
          </p:blipFill>
          <p:spPr>
            <a:xfrm>
              <a:off x="10184883" y="6154845"/>
              <a:ext cx="1862852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7406" y="6221796"/>
              <a:ext cx="1364846" cy="409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 userDrawn="1"/>
          </p:nvCxnSpPr>
          <p:spPr>
            <a:xfrm>
              <a:off x="9967002" y="6064247"/>
              <a:ext cx="0" cy="6635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9934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M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" y="0"/>
            <a:ext cx="1218590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02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1971" y="2327455"/>
            <a:ext cx="8122877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82637" y="3875089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51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0510"/>
          <a:stretch/>
        </p:blipFill>
        <p:spPr>
          <a:xfrm>
            <a:off x="2" y="3429000"/>
            <a:ext cx="81915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6235" y="1160473"/>
            <a:ext cx="8122877" cy="1175706"/>
          </a:xfrm>
        </p:spPr>
        <p:txBody>
          <a:bodyPr anchor="b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16903" y="2554219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99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50000" r="34455" b="8353"/>
          <a:stretch/>
        </p:blipFill>
        <p:spPr>
          <a:xfrm>
            <a:off x="-1" y="2841683"/>
            <a:ext cx="7445830" cy="40163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7660" y="1837581"/>
            <a:ext cx="8601453" cy="498598"/>
          </a:xfrm>
        </p:spPr>
        <p:txBody>
          <a:bodyPr anchor="b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38402" y="2554219"/>
            <a:ext cx="8600153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08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7247" y="1760462"/>
            <a:ext cx="8316212" cy="1077218"/>
          </a:xfrm>
        </p:spPr>
        <p:txBody>
          <a:bodyPr anchor="b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7944" y="3055721"/>
            <a:ext cx="8314955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13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7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1519" y="1161062"/>
            <a:ext cx="3461938" cy="1421928"/>
          </a:xfrm>
        </p:spPr>
        <p:txBody>
          <a:bodyPr anchor="b"/>
          <a:lstStyle>
            <a:lvl1pPr algn="r">
              <a:lnSpc>
                <a:spcPct val="80000"/>
              </a:lnSpc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51484" y="2801030"/>
            <a:ext cx="3461414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86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0" y="0"/>
            <a:ext cx="1224611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568" y="3281174"/>
            <a:ext cx="4486577" cy="1311128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5408" y="4762073"/>
            <a:ext cx="3914178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83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30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615307"/>
            <a:ext cx="10969943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609441" y="6488923"/>
            <a:ext cx="39452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0" bIns="0" anchor="ctr">
            <a:prstTxWarp prst="textNoShape">
              <a:avLst/>
            </a:prstTxWarp>
            <a:spAutoFit/>
          </a:bodyPr>
          <a:lstStyle/>
          <a:p>
            <a:pPr defTabSz="457200"/>
            <a:fld id="{DB8190B8-F56C-7C4A-BF6A-960A1DB52AB1}" type="slidenum">
              <a:rPr lang="en-US" sz="1000">
                <a:solidFill>
                  <a:srgbClr val="414042"/>
                </a:solidFill>
                <a:cs typeface="Arial" panose="020B0604020202020204" pitchFamily="34" charset="0"/>
              </a:rPr>
              <a:pPr defTabSz="457200"/>
              <a:t>‹#›</a:t>
            </a:fld>
            <a:endParaRPr lang="en-US" sz="1000" dirty="0">
              <a:solidFill>
                <a:srgbClr val="41404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2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etric Regular"/>
          <a:ea typeface="+mn-ea"/>
          <a:cs typeface="Metric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etric Regular"/>
          <a:ea typeface="+mn-ea"/>
          <a:cs typeface="Metric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etric Regular"/>
          <a:ea typeface="+mn-ea"/>
          <a:cs typeface="Metric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OCPHDept@montefiore.or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9076" y="1954320"/>
            <a:ext cx="11877674" cy="298543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600"/>
              </a:spcBef>
              <a:spcAft>
                <a:spcPts val="3600"/>
              </a:spcAft>
            </a:pPr>
            <a:r>
              <a:rPr lang="en-US" sz="4800" dirty="0"/>
              <a:t>Bronx Community Health Dashboard: </a:t>
            </a:r>
            <a:r>
              <a:rPr lang="en-US" sz="5200" dirty="0"/>
              <a:t/>
            </a:r>
            <a:br>
              <a:rPr lang="en-US" sz="5200" dirty="0"/>
            </a:br>
            <a:r>
              <a:rPr lang="en-US" sz="4400" b="0" i="1" dirty="0"/>
              <a:t>Mental Health</a:t>
            </a:r>
            <a:r>
              <a:rPr lang="en-US" sz="5200" dirty="0"/>
              <a:t/>
            </a:r>
            <a:br>
              <a:rPr lang="en-US" sz="52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dirty="0" smtClean="0"/>
              <a:t>Last </a:t>
            </a:r>
            <a:r>
              <a:rPr lang="en-US" sz="2400" b="0" dirty="0"/>
              <a:t>Updated: </a:t>
            </a:r>
            <a:r>
              <a:rPr lang="en-US" sz="2400" b="0" dirty="0" smtClean="0"/>
              <a:t>5/20/2019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>See last </a:t>
            </a:r>
            <a:r>
              <a:rPr lang="en-US" sz="2400" b="0" dirty="0">
                <a:hlinkClick r:id="rId3" action="ppaction://hlinksldjump"/>
              </a:rPr>
              <a:t>slide</a:t>
            </a:r>
            <a:r>
              <a:rPr lang="en-US" sz="2400" b="0" dirty="0"/>
              <a:t> for more information about this project.</a:t>
            </a:r>
          </a:p>
        </p:txBody>
      </p:sp>
    </p:spTree>
    <p:extLst>
      <p:ext uri="{BB962C8B-B14F-4D97-AF65-F5344CB8AC3E}">
        <p14:creationId xmlns:p14="http://schemas.microsoft.com/office/powerpoint/2010/main" val="356663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423218"/>
            <a:ext cx="10969943" cy="757130"/>
          </a:xfrm>
        </p:spPr>
        <p:txBody>
          <a:bodyPr/>
          <a:lstStyle/>
          <a:p>
            <a:r>
              <a:rPr lang="en-US" sz="2700" dirty="0" smtClean="0"/>
              <a:t>Among </a:t>
            </a:r>
            <a:r>
              <a:rPr lang="en-US" sz="2700" u="sng" dirty="0" smtClean="0"/>
              <a:t>Bronx youth</a:t>
            </a:r>
            <a:r>
              <a:rPr lang="en-US" sz="2700" dirty="0" smtClean="0"/>
              <a:t>, female and older youth are more likely to report receiving counseling in the past 12 months</a:t>
            </a:r>
            <a:endParaRPr lang="en-US" sz="27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26720565"/>
              </p:ext>
            </p:extLst>
          </p:nvPr>
        </p:nvGraphicFramePr>
        <p:xfrm>
          <a:off x="608012" y="1470989"/>
          <a:ext cx="11277600" cy="508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8951" y="6504801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</a:t>
            </a:r>
            <a:r>
              <a:rPr lang="en-US" sz="1200" dirty="0" smtClean="0"/>
              <a:t>Youth Risk Behavior Survey, 2017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4875212" y="1572968"/>
            <a:ext cx="6704172" cy="20672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03398" y="1429646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Bronx only</a:t>
            </a:r>
          </a:p>
        </p:txBody>
      </p:sp>
    </p:spTree>
    <p:extLst>
      <p:ext uri="{BB962C8B-B14F-4D97-AF65-F5344CB8AC3E}">
        <p14:creationId xmlns:p14="http://schemas.microsoft.com/office/powerpoint/2010/main" val="4009725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257018"/>
            <a:ext cx="10969943" cy="1089529"/>
          </a:xfrm>
        </p:spPr>
        <p:txBody>
          <a:bodyPr/>
          <a:lstStyle/>
          <a:p>
            <a:r>
              <a:rPr lang="en-US" sz="2700" dirty="0" smtClean="0"/>
              <a:t>In the Bronx, </a:t>
            </a:r>
            <a:r>
              <a:rPr lang="en-US" sz="2700" u="sng" dirty="0" smtClean="0"/>
              <a:t>the percent of youth receiving professional help</a:t>
            </a:r>
            <a:r>
              <a:rPr lang="en-US" sz="2700" dirty="0" smtClean="0"/>
              <a:t> for a personal problem in the past 12 months has been relatively stable since 2013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1065212" y="6504801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</a:t>
            </a:r>
            <a:r>
              <a:rPr lang="en-US" sz="1200" dirty="0" smtClean="0"/>
              <a:t>Youth Risk Behavior Survey, 2013, 2015, 2017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AFF9BC36-C3CD-4F6E-9905-F15DA4902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833590"/>
              </p:ext>
            </p:extLst>
          </p:nvPr>
        </p:nvGraphicFramePr>
        <p:xfrm>
          <a:off x="1446212" y="1371600"/>
          <a:ext cx="9525000" cy="491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040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2"/>
            <a:ext cx="7104538" cy="1421928"/>
          </a:xfrm>
        </p:spPr>
        <p:txBody>
          <a:bodyPr/>
          <a:lstStyle/>
          <a:p>
            <a:r>
              <a:rPr lang="en-US" dirty="0"/>
              <a:t>Psychiatric hospitalizations</a:t>
            </a:r>
          </a:p>
        </p:txBody>
      </p:sp>
    </p:spTree>
    <p:extLst>
      <p:ext uri="{BB962C8B-B14F-4D97-AF65-F5344CB8AC3E}">
        <p14:creationId xmlns:p14="http://schemas.microsoft.com/office/powerpoint/2010/main" val="2727823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4A4F1A12-8B41-4498-919A-9BD521CB5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3449519"/>
              </p:ext>
            </p:extLst>
          </p:nvPr>
        </p:nvGraphicFramePr>
        <p:xfrm>
          <a:off x="1979612" y="1371600"/>
          <a:ext cx="8457486" cy="455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xmlns="" id="{6455CE4B-596E-4495-A90B-18AF869B7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Bronx has the highest rate of psychiatric hospitalizations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BDDA22-6488-473C-AD81-DF5701DDB11F}"/>
              </a:ext>
            </a:extLst>
          </p:cNvPr>
          <p:cNvSpPr txBox="1"/>
          <p:nvPr/>
        </p:nvSpPr>
        <p:spPr>
          <a:xfrm>
            <a:off x="968951" y="6324600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SPARCS data, 2015 reported in the NYC Community Health </a:t>
            </a:r>
            <a:r>
              <a:rPr lang="en-US" sz="1200" dirty="0" smtClean="0"/>
              <a:t>Profiles, 2018.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4028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432470"/>
            <a:ext cx="10940528" cy="781752"/>
          </a:xfrm>
        </p:spPr>
        <p:txBody>
          <a:bodyPr/>
          <a:lstStyle/>
          <a:p>
            <a:r>
              <a:rPr lang="en-US" sz="2800" dirty="0"/>
              <a:t>In the Bronx, Morrisania and </a:t>
            </a:r>
            <a:r>
              <a:rPr lang="en-US" sz="2800" dirty="0" smtClean="0"/>
              <a:t>Crotona has </a:t>
            </a:r>
            <a:r>
              <a:rPr lang="en-US" sz="2800" dirty="0"/>
              <a:t>the highest rate of psychiatric hospitalizations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BDB6C80-8FFC-4F1B-8190-04F13BC44C60}"/>
              </a:ext>
            </a:extLst>
          </p:cNvPr>
          <p:cNvSpPr txBox="1"/>
          <p:nvPr/>
        </p:nvSpPr>
        <p:spPr>
          <a:xfrm>
            <a:off x="983406" y="6324600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SPARCS data, 2015 reported in the NYC Community Health </a:t>
            </a:r>
            <a:r>
              <a:rPr lang="en-US" sz="1200" dirty="0" smtClean="0"/>
              <a:t>Profiles, 2018. </a:t>
            </a:r>
            <a:endParaRPr lang="en-US" sz="12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4268449"/>
              </p:ext>
            </p:extLst>
          </p:nvPr>
        </p:nvGraphicFramePr>
        <p:xfrm>
          <a:off x="6170612" y="838200"/>
          <a:ext cx="5791201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t="24583" r="11117" b="8334"/>
          <a:stretch/>
        </p:blipFill>
        <p:spPr>
          <a:xfrm>
            <a:off x="1141412" y="1295400"/>
            <a:ext cx="4495800" cy="4888866"/>
          </a:xfrm>
          <a:prstGeom prst="rect">
            <a:avLst/>
          </a:prstGeom>
        </p:spPr>
      </p:pic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xmlns="" id="{DB653F02-8183-46F4-9E6B-BA5F3805F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710998"/>
              </p:ext>
            </p:extLst>
          </p:nvPr>
        </p:nvGraphicFramePr>
        <p:xfrm>
          <a:off x="227012" y="2514600"/>
          <a:ext cx="1666903" cy="2001672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211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52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Mott Haven &amp; Melrose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Hunts Point &amp; Longwood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Morrisania</a:t>
                      </a:r>
                      <a:r>
                        <a:rPr lang="en-US" sz="800" u="none" strike="noStrike" dirty="0">
                          <a:effectLst/>
                        </a:rPr>
                        <a:t> &amp; Crotona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Highbridge</a:t>
                      </a:r>
                      <a:r>
                        <a:rPr lang="en-US" sz="800" u="none" strike="noStrike" dirty="0">
                          <a:effectLst/>
                        </a:rPr>
                        <a:t> &amp; Concourse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Fordham &amp; University Heights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Belmont &amp; East Tremont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Kingsbridge Heights &amp; Bedford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Riverdale &amp; </a:t>
                      </a:r>
                      <a:r>
                        <a:rPr lang="en-US" sz="800" u="none" strike="noStrike" dirty="0" err="1">
                          <a:effectLst/>
                        </a:rPr>
                        <a:t>Fieldston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Parkchester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Soundview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Throgs</a:t>
                      </a:r>
                      <a:r>
                        <a:rPr lang="en-US" sz="800" u="none" strike="noStrike" dirty="0">
                          <a:effectLst/>
                        </a:rPr>
                        <a:t> Neck &amp; Co-op City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Morris Park &amp; </a:t>
                      </a:r>
                      <a:r>
                        <a:rPr lang="en-US" sz="800" u="none" strike="noStrike" dirty="0" err="1">
                          <a:effectLst/>
                        </a:rPr>
                        <a:t>Bronxdale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Williamsbridge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Baychester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292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2"/>
            <a:ext cx="7191850" cy="1421928"/>
          </a:xfrm>
        </p:spPr>
        <p:txBody>
          <a:bodyPr/>
          <a:lstStyle/>
          <a:p>
            <a:r>
              <a:rPr lang="en-US" dirty="0"/>
              <a:t>Suicide attempts among youth</a:t>
            </a:r>
          </a:p>
        </p:txBody>
      </p:sp>
    </p:spTree>
    <p:extLst>
      <p:ext uri="{BB962C8B-B14F-4D97-AF65-F5344CB8AC3E}">
        <p14:creationId xmlns:p14="http://schemas.microsoft.com/office/powerpoint/2010/main" val="588610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4893917-511C-421F-B74B-5B25DDE4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381000"/>
            <a:ext cx="10969943" cy="830997"/>
          </a:xfrm>
        </p:spPr>
        <p:txBody>
          <a:bodyPr/>
          <a:lstStyle/>
          <a:p>
            <a:r>
              <a:rPr lang="en-US" dirty="0"/>
              <a:t>The percent of youth attempting suicide has increased by </a:t>
            </a:r>
            <a:r>
              <a:rPr lang="en-US" dirty="0" smtClean="0"/>
              <a:t>62% </a:t>
            </a:r>
            <a:r>
              <a:rPr lang="en-US" dirty="0"/>
              <a:t>in the Bronx since 2003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AFF9BC36-C3CD-4F6E-9905-F15DA4902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8841980"/>
              </p:ext>
            </p:extLst>
          </p:nvPr>
        </p:nvGraphicFramePr>
        <p:xfrm>
          <a:off x="1065212" y="1257627"/>
          <a:ext cx="9525000" cy="491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81AC898-A9C2-4DAA-9DCC-AC12F0895285}"/>
              </a:ext>
            </a:extLst>
          </p:cNvPr>
          <p:cNvSpPr txBox="1"/>
          <p:nvPr/>
        </p:nvSpPr>
        <p:spPr>
          <a:xfrm>
            <a:off x="1065212" y="6372262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Youth Risk Behavior Survey, </a:t>
            </a:r>
            <a:r>
              <a:rPr lang="en-US" sz="1200" dirty="0" smtClean="0"/>
              <a:t>2003-2017.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1486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4893917-511C-421F-B74B-5B25DDE4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In the Bronx, suicide attempts are </a:t>
            </a:r>
            <a:r>
              <a:rPr lang="en-US" dirty="0" smtClean="0"/>
              <a:t>increasing for boys and relatively stable for girls, similar to citywide trends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AFF9BC36-C3CD-4F6E-9905-F15DA4902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3091890"/>
              </p:ext>
            </p:extLst>
          </p:nvPr>
        </p:nvGraphicFramePr>
        <p:xfrm>
          <a:off x="1065212" y="1257627"/>
          <a:ext cx="9144000" cy="491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81AC898-A9C2-4DAA-9DCC-AC12F0895285}"/>
              </a:ext>
            </a:extLst>
          </p:cNvPr>
          <p:cNvSpPr txBox="1"/>
          <p:nvPr/>
        </p:nvSpPr>
        <p:spPr>
          <a:xfrm>
            <a:off x="1065212" y="6372262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Youth Risk Behavior Survey, </a:t>
            </a:r>
            <a:r>
              <a:rPr lang="en-US" sz="1200" dirty="0" smtClean="0"/>
              <a:t>1997-2017.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7161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4893917-511C-421F-B74B-5B25DDE4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55264"/>
            <a:ext cx="10969943" cy="781752"/>
          </a:xfrm>
        </p:spPr>
        <p:txBody>
          <a:bodyPr/>
          <a:lstStyle/>
          <a:p>
            <a:r>
              <a:rPr lang="en-US" sz="2800" dirty="0"/>
              <a:t>In the Bronx, suicide attempts have increased the most for non-Hispanic black youth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AFF9BC36-C3CD-4F6E-9905-F15DA4902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032511"/>
              </p:ext>
            </p:extLst>
          </p:nvPr>
        </p:nvGraphicFramePr>
        <p:xfrm>
          <a:off x="1065212" y="1442293"/>
          <a:ext cx="9143999" cy="491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81AC898-A9C2-4DAA-9DCC-AC12F0895285}"/>
              </a:ext>
            </a:extLst>
          </p:cNvPr>
          <p:cNvSpPr txBox="1"/>
          <p:nvPr/>
        </p:nvSpPr>
        <p:spPr>
          <a:xfrm>
            <a:off x="1065212" y="6372262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Youth Risk Behavior Survey, </a:t>
            </a:r>
            <a:r>
              <a:rPr lang="en-US" sz="1200" dirty="0" smtClean="0"/>
              <a:t>1999-2017.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5744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1"/>
            <a:ext cx="7104538" cy="757130"/>
          </a:xfrm>
        </p:spPr>
        <p:txBody>
          <a:bodyPr/>
          <a:lstStyle/>
          <a:p>
            <a:r>
              <a:rPr lang="en-US" dirty="0" smtClean="0"/>
              <a:t>Suicide mortality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0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9012" y="6324600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Global Burden of Disease Project, </a:t>
            </a:r>
            <a:r>
              <a:rPr lang="en-US" sz="1200" dirty="0" smtClean="0"/>
              <a:t>2017. </a:t>
            </a:r>
            <a:r>
              <a:rPr lang="en-US" sz="1200" dirty="0" smtClean="0"/>
              <a:t>DALY stands for disability adjusted life year and is a summary measure of population health status that combines data on mortality and morbidity.</a:t>
            </a:r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DF0485A-1A1A-4F93-A53B-C76FA951C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55263"/>
            <a:ext cx="10969943" cy="781752"/>
          </a:xfrm>
        </p:spPr>
        <p:txBody>
          <a:bodyPr/>
          <a:lstStyle/>
          <a:p>
            <a:r>
              <a:rPr lang="en-US" sz="2800" dirty="0" smtClean="0"/>
              <a:t>All together, mental disorders, substance abuse and self-harm &amp; interpersonal violence account for 17% of disability in the US</a:t>
            </a:r>
            <a:endParaRPr lang="en-US" sz="28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7686C40F-EE07-4AB7-BD06-F088453029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4269097"/>
              </p:ext>
            </p:extLst>
          </p:nvPr>
        </p:nvGraphicFramePr>
        <p:xfrm>
          <a:off x="150812" y="1288034"/>
          <a:ext cx="8125883" cy="493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93BCB2C-8CF4-473C-8957-75908E380E9E}"/>
              </a:ext>
            </a:extLst>
          </p:cNvPr>
          <p:cNvGrpSpPr/>
          <p:nvPr/>
        </p:nvGrpSpPr>
        <p:grpSpPr>
          <a:xfrm>
            <a:off x="7389812" y="1828800"/>
            <a:ext cx="4292354" cy="2537004"/>
            <a:chOff x="7171798" y="2232897"/>
            <a:chExt cx="4292354" cy="253700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C2B9C5F6-B037-4540-99FF-A0FDF28E7824}"/>
                </a:ext>
              </a:extLst>
            </p:cNvPr>
            <p:cNvGrpSpPr/>
            <p:nvPr/>
          </p:nvGrpSpPr>
          <p:grpSpPr>
            <a:xfrm>
              <a:off x="7512341" y="2232897"/>
              <a:ext cx="3611270" cy="2313428"/>
              <a:chOff x="7770811" y="1981200"/>
              <a:chExt cx="3352801" cy="231342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CD6B6878-CD80-4775-8065-18AFF2152748}"/>
                  </a:ext>
                </a:extLst>
              </p:cNvPr>
              <p:cNvSpPr txBox="1"/>
              <p:nvPr/>
            </p:nvSpPr>
            <p:spPr>
              <a:xfrm>
                <a:off x="7770812" y="1981200"/>
                <a:ext cx="3352800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b="1" dirty="0">
                    <a:solidFill>
                      <a:schemeClr val="accent2"/>
                    </a:solidFill>
                  </a:rPr>
                  <a:t>$</a:t>
                </a:r>
                <a:r>
                  <a:rPr lang="en-US" sz="7000" b="1" dirty="0" smtClean="0">
                    <a:solidFill>
                      <a:schemeClr val="accent2"/>
                    </a:solidFill>
                  </a:rPr>
                  <a:t>248</a:t>
                </a:r>
                <a:endParaRPr lang="en-US" sz="7000" b="1" dirty="0">
                  <a:solidFill>
                    <a:schemeClr val="accent2"/>
                  </a:solidFill>
                </a:endParaRPr>
              </a:p>
              <a:p>
                <a:pPr algn="ctr"/>
                <a:r>
                  <a:rPr lang="en-US" sz="4000" b="1" dirty="0"/>
                  <a:t>billion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A0F68B38-FBC5-40DD-B628-CCE53F47240B}"/>
                  </a:ext>
                </a:extLst>
              </p:cNvPr>
              <p:cNvSpPr txBox="1"/>
              <p:nvPr/>
            </p:nvSpPr>
            <p:spPr>
              <a:xfrm>
                <a:off x="7770811" y="3648297"/>
                <a:ext cx="3352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Annual cost of depression in the United States (in </a:t>
                </a:r>
                <a:r>
                  <a:rPr lang="en-US" dirty="0" smtClean="0"/>
                  <a:t>2018 </a:t>
                </a:r>
                <a:r>
                  <a:rPr lang="en-US" dirty="0"/>
                  <a:t>dollars)</a:t>
                </a:r>
                <a:endPara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DA6A857-CCAE-4E36-A690-87D4435B7EED}"/>
                </a:ext>
              </a:extLst>
            </p:cNvPr>
            <p:cNvSpPr txBox="1"/>
            <p:nvPr/>
          </p:nvSpPr>
          <p:spPr>
            <a:xfrm>
              <a:off x="7171798" y="4554457"/>
              <a:ext cx="42923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Source: </a:t>
              </a:r>
              <a:r>
                <a:rPr lang="en-US" sz="800" dirty="0" smtClean="0"/>
                <a:t>Greenberg et al., J </a:t>
              </a:r>
              <a:r>
                <a:rPr lang="en-US" sz="800" dirty="0" err="1" smtClean="0"/>
                <a:t>Clin</a:t>
              </a:r>
              <a:r>
                <a:rPr lang="en-US" sz="800" dirty="0" smtClean="0"/>
                <a:t> Psychiatry, 2015. </a:t>
              </a:r>
              <a:endParaRPr lang="en-US" sz="800" dirty="0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5942012" y="2667000"/>
            <a:ext cx="1219200" cy="828897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65812" y="3124200"/>
            <a:ext cx="1295400" cy="489704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03812" y="3733800"/>
            <a:ext cx="2057400" cy="60960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558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711208A4-D216-4248-A84C-3F1E42F3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42952"/>
            <a:ext cx="10969943" cy="806375"/>
          </a:xfrm>
        </p:spPr>
        <p:txBody>
          <a:bodyPr/>
          <a:lstStyle/>
          <a:p>
            <a:r>
              <a:rPr lang="en-US" sz="2900" dirty="0"/>
              <a:t>For </a:t>
            </a:r>
            <a:r>
              <a:rPr lang="en-US" sz="2900" dirty="0" smtClean="0"/>
              <a:t>the </a:t>
            </a:r>
            <a:r>
              <a:rPr lang="en-US" sz="2900" dirty="0"/>
              <a:t>Bronx </a:t>
            </a:r>
            <a:r>
              <a:rPr lang="en-US" sz="2900" dirty="0" smtClean="0"/>
              <a:t>and the </a:t>
            </a:r>
            <a:r>
              <a:rPr lang="en-US" sz="2900" dirty="0"/>
              <a:t>rest of NYC, the </a:t>
            </a:r>
            <a:r>
              <a:rPr lang="en-US" sz="2900" dirty="0" smtClean="0"/>
              <a:t>suicide mortality </a:t>
            </a:r>
            <a:r>
              <a:rPr lang="en-US" sz="2900" dirty="0"/>
              <a:t>rate </a:t>
            </a:r>
            <a:r>
              <a:rPr lang="en-US" sz="2900" dirty="0" smtClean="0"/>
              <a:t>has </a:t>
            </a:r>
            <a:r>
              <a:rPr lang="en-US" sz="2900" dirty="0"/>
              <a:t>remained </a:t>
            </a:r>
            <a:r>
              <a:rPr lang="en-US" sz="2900" dirty="0" smtClean="0"/>
              <a:t>stable and much lower than the US overall</a:t>
            </a:r>
            <a:endParaRPr lang="en-US" sz="29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85719E0-8006-4C1C-BCC2-B411C441EB06}"/>
              </a:ext>
            </a:extLst>
          </p:cNvPr>
          <p:cNvSpPr txBox="1"/>
          <p:nvPr/>
        </p:nvSpPr>
        <p:spPr>
          <a:xfrm>
            <a:off x="968951" y="6324600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Death, </a:t>
            </a:r>
            <a:r>
              <a:rPr lang="en-US" sz="1200" dirty="0" smtClean="0"/>
              <a:t>1999-2017. </a:t>
            </a:r>
            <a:endParaRPr lang="en-US" sz="1200" dirty="0">
              <a:solidFill>
                <a:schemeClr val="tx2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70922195"/>
              </p:ext>
            </p:extLst>
          </p:nvPr>
        </p:nvGraphicFramePr>
        <p:xfrm>
          <a:off x="7237412" y="1625247"/>
          <a:ext cx="4648201" cy="468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36A0775C-DAED-49FA-B113-8F473CA48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203148"/>
              </p:ext>
            </p:extLst>
          </p:nvPr>
        </p:nvGraphicFramePr>
        <p:xfrm>
          <a:off x="227012" y="1295400"/>
          <a:ext cx="6857999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21959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8951" y="6324600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Death, </a:t>
            </a:r>
            <a:r>
              <a:rPr lang="en-US" sz="1200" dirty="0" smtClean="0"/>
              <a:t>2015-2017.  Age </a:t>
            </a:r>
            <a:r>
              <a:rPr lang="en-US" sz="1200" dirty="0"/>
              <a:t>specific rates not age-adjusted.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CD9E37-A160-4E7E-8924-F1D6BA05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  <a:noFill/>
        </p:spPr>
        <p:txBody>
          <a:bodyPr/>
          <a:lstStyle/>
          <a:p>
            <a:r>
              <a:rPr lang="en-US" dirty="0"/>
              <a:t>In the Bronx, males and non-Hispanic whites have the highest mortality rates from suicide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61509527"/>
              </p:ext>
            </p:extLst>
          </p:nvPr>
        </p:nvGraphicFramePr>
        <p:xfrm>
          <a:off x="303212" y="1447800"/>
          <a:ext cx="8686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20845286"/>
              </p:ext>
            </p:extLst>
          </p:nvPr>
        </p:nvGraphicFramePr>
        <p:xfrm>
          <a:off x="9218612" y="1600200"/>
          <a:ext cx="2538941" cy="339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371012" y="5029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Nationwide, </a:t>
            </a:r>
            <a:r>
              <a:rPr lang="en-US" sz="1400" i="1" dirty="0" smtClean="0"/>
              <a:t>50% </a:t>
            </a:r>
            <a:r>
              <a:rPr lang="en-US" sz="1400" i="1" dirty="0"/>
              <a:t>of suicides are firearm-related</a:t>
            </a:r>
          </a:p>
        </p:txBody>
      </p:sp>
    </p:spTree>
    <p:extLst>
      <p:ext uri="{BB962C8B-B14F-4D97-AF65-F5344CB8AC3E}">
        <p14:creationId xmlns:p14="http://schemas.microsoft.com/office/powerpoint/2010/main" val="2076639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711208A4-D216-4248-A84C-3F1E42F3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06020"/>
            <a:ext cx="10969943" cy="880241"/>
          </a:xfrm>
        </p:spPr>
        <p:txBody>
          <a:bodyPr/>
          <a:lstStyle/>
          <a:p>
            <a:r>
              <a:rPr lang="en-US" sz="3200" dirty="0">
                <a:solidFill>
                  <a:srgbClr val="414042"/>
                </a:solidFill>
              </a:rPr>
              <a:t>In the Bronx, the mortality rate from suicide remains higher among males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85719E0-8006-4C1C-BCC2-B411C441EB06}"/>
              </a:ext>
            </a:extLst>
          </p:cNvPr>
          <p:cNvSpPr txBox="1"/>
          <p:nvPr/>
        </p:nvSpPr>
        <p:spPr>
          <a:xfrm>
            <a:off x="968951" y="6324600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Death, </a:t>
            </a:r>
            <a:r>
              <a:rPr lang="en-US" sz="1200" dirty="0" smtClean="0"/>
              <a:t>2000-2017. </a:t>
            </a:r>
            <a:endParaRPr lang="en-US" sz="1200" dirty="0">
              <a:solidFill>
                <a:schemeClr val="tx2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36A0775C-DAED-49FA-B113-8F473CA48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0014256"/>
              </p:ext>
            </p:extLst>
          </p:nvPr>
        </p:nvGraphicFramePr>
        <p:xfrm>
          <a:off x="637590" y="1286261"/>
          <a:ext cx="10515600" cy="4875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5629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711208A4-D216-4248-A84C-3F1E42F3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82909"/>
            <a:ext cx="10969943" cy="1126462"/>
          </a:xfrm>
        </p:spPr>
        <p:txBody>
          <a:bodyPr/>
          <a:lstStyle/>
          <a:p>
            <a:r>
              <a:rPr lang="en-US" sz="2800" dirty="0">
                <a:solidFill>
                  <a:srgbClr val="414042"/>
                </a:solidFill>
              </a:rPr>
              <a:t>In the Bronx, the mortality rate from suicide has </a:t>
            </a:r>
            <a:r>
              <a:rPr lang="en-US" sz="2800" dirty="0" smtClean="0">
                <a:solidFill>
                  <a:srgbClr val="414042"/>
                </a:solidFill>
              </a:rPr>
              <a:t>remained relatively stable among Hispanic and non-Hispanic black residents, but increased among non-Hispanic white residents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85719E0-8006-4C1C-BCC2-B411C441EB06}"/>
              </a:ext>
            </a:extLst>
          </p:cNvPr>
          <p:cNvSpPr txBox="1"/>
          <p:nvPr/>
        </p:nvSpPr>
        <p:spPr>
          <a:xfrm>
            <a:off x="968951" y="6324600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Death, </a:t>
            </a:r>
            <a:r>
              <a:rPr lang="en-US" sz="1200" dirty="0" smtClean="0"/>
              <a:t>2000-2017. </a:t>
            </a:r>
            <a:endParaRPr lang="en-US" sz="1200" dirty="0">
              <a:solidFill>
                <a:schemeClr val="tx2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36A0775C-DAED-49FA-B113-8F473CA48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1293299"/>
              </p:ext>
            </p:extLst>
          </p:nvPr>
        </p:nvGraphicFramePr>
        <p:xfrm>
          <a:off x="637590" y="1286261"/>
          <a:ext cx="10515600" cy="4875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1710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8951" y="6324600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Death, </a:t>
            </a:r>
            <a:r>
              <a:rPr lang="en-US" sz="1200" dirty="0" smtClean="0"/>
              <a:t>2010-2017. Age </a:t>
            </a:r>
            <a:r>
              <a:rPr lang="en-US" sz="1200" dirty="0"/>
              <a:t>specific rates not age-adjusted.</a:t>
            </a:r>
          </a:p>
          <a:p>
            <a:r>
              <a:rPr lang="en-US" sz="1200" dirty="0"/>
              <a:t>Data unreliable for women </a:t>
            </a:r>
            <a:r>
              <a:rPr lang="en-US" sz="1200" dirty="0" smtClean="0"/>
              <a:t>65-74.</a:t>
            </a: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CD9E37-A160-4E7E-8924-F1D6BA05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  <a:noFill/>
        </p:spPr>
        <p:txBody>
          <a:bodyPr/>
          <a:lstStyle/>
          <a:p>
            <a:r>
              <a:rPr lang="en-US" dirty="0"/>
              <a:t>Non-Hispanic white males </a:t>
            </a:r>
            <a:r>
              <a:rPr lang="en-US" dirty="0" smtClean="0"/>
              <a:t>have </a:t>
            </a:r>
            <a:r>
              <a:rPr lang="en-US" dirty="0"/>
              <a:t>higher mortality rates from suicide than Hispanic and non-Hispanic black males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87555111"/>
              </p:ext>
            </p:extLst>
          </p:nvPr>
        </p:nvGraphicFramePr>
        <p:xfrm>
          <a:off x="931268" y="1261638"/>
          <a:ext cx="9829800" cy="468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17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8951" y="6324600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Death, </a:t>
            </a:r>
            <a:r>
              <a:rPr lang="en-US" sz="1200" dirty="0" smtClean="0"/>
              <a:t>2013-2017. Other includes, for example, cut/pierce, fire/flame, hot object/substance, motor vehicle traffic, machinery, other transport, etc.</a:t>
            </a: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CD9E37-A160-4E7E-8924-F1D6BA05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45975"/>
            <a:ext cx="10969943" cy="1200329"/>
          </a:xfrm>
          <a:noFill/>
        </p:spPr>
        <p:txBody>
          <a:bodyPr/>
          <a:lstStyle/>
          <a:p>
            <a:r>
              <a:rPr lang="en-US" dirty="0" smtClean="0"/>
              <a:t>The most common mechanism for suicide in the Bronx and the rest of NYC is suffocation, which includes hanging and strangulation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15020537"/>
              </p:ext>
            </p:extLst>
          </p:nvPr>
        </p:nvGraphicFramePr>
        <p:xfrm>
          <a:off x="1522413" y="1524000"/>
          <a:ext cx="8634942" cy="461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5103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Among New York State counties, the Bronx has the second lowest suicide mortality rate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769416"/>
              </p:ext>
            </p:extLst>
          </p:nvPr>
        </p:nvGraphicFramePr>
        <p:xfrm>
          <a:off x="455612" y="1295400"/>
          <a:ext cx="11125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68951" y="6324600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</a:t>
            </a:r>
            <a:r>
              <a:rPr lang="en-US" sz="1200" dirty="0" smtClean="0"/>
              <a:t>Death from CDC Wonder, 2012-2017.</a:t>
            </a:r>
          </a:p>
          <a:p>
            <a:r>
              <a:rPr lang="en-US" sz="1200" dirty="0" smtClean="0"/>
              <a:t>Schuyler and Yates counties excluded because of unreliable estimates. 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03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Community Health Dashboard Project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212" y="1524000"/>
            <a:ext cx="1051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goal of the project is to </a:t>
            </a:r>
            <a:r>
              <a:rPr lang="en-US" dirty="0" smtClean="0"/>
              <a:t>provide Bronx-specific data on risk factors and health outcomes with an emphasis on presenting data on trends, socio-demographic differences (e.g., by age, sex, race/ethnicity, etc.) and sub-county/neighborhood level data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Will be periodically updated as new data becomes available.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Produced by Montefiore’s Office of Community &amp; Population Health using publicly-available data sources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For more information please contact us at </a:t>
            </a:r>
            <a:r>
              <a:rPr lang="en-US" dirty="0">
                <a:hlinkClick r:id="rId3"/>
              </a:rPr>
              <a:t>OCPHDept@montefiore.org</a:t>
            </a:r>
            <a:r>
              <a:rPr lang="en-U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3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1"/>
            <a:ext cx="7104538" cy="757130"/>
          </a:xfrm>
        </p:spPr>
        <p:txBody>
          <a:bodyPr/>
          <a:lstStyle/>
          <a:p>
            <a:r>
              <a:rPr lang="en-US" dirty="0" smtClean="0"/>
              <a:t>Current Depression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8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257018"/>
            <a:ext cx="10969943" cy="1089529"/>
          </a:xfrm>
        </p:spPr>
        <p:txBody>
          <a:bodyPr/>
          <a:lstStyle/>
          <a:p>
            <a:r>
              <a:rPr lang="en-US" sz="2700" dirty="0" smtClean="0"/>
              <a:t>The Bronx </a:t>
            </a:r>
            <a:r>
              <a:rPr lang="en-US" sz="2700" dirty="0"/>
              <a:t>has the highest prevalence of </a:t>
            </a:r>
            <a:r>
              <a:rPr lang="en-US" sz="2700" dirty="0" smtClean="0"/>
              <a:t>estimated depression and within the Bronx, females, Hispanic and younger (18-24) residents have </a:t>
            </a:r>
            <a:r>
              <a:rPr lang="en-US" sz="2700" dirty="0"/>
              <a:t>the highest </a:t>
            </a:r>
            <a:r>
              <a:rPr lang="en-US" sz="2700" dirty="0" smtClean="0"/>
              <a:t>prevalence</a:t>
            </a:r>
            <a:endParaRPr lang="en-US" sz="27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64939245"/>
              </p:ext>
            </p:extLst>
          </p:nvPr>
        </p:nvGraphicFramePr>
        <p:xfrm>
          <a:off x="608012" y="1470989"/>
          <a:ext cx="11277600" cy="508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2812" y="60960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Community Health Survey, </a:t>
            </a:r>
            <a:r>
              <a:rPr lang="en-US" sz="1200" dirty="0" smtClean="0"/>
              <a:t>2017. Age results are not age-adjusted. *Estimates are unreliable and should be interpreted with caution. Estimated current depression </a:t>
            </a:r>
            <a:r>
              <a:rPr lang="en-US" sz="1200" dirty="0"/>
              <a:t>defined as </a:t>
            </a:r>
            <a:r>
              <a:rPr lang="en-US" sz="1200" dirty="0" smtClean="0"/>
              <a:t>PHQ-9 </a:t>
            </a:r>
            <a:r>
              <a:rPr lang="en-US" sz="1200" dirty="0"/>
              <a:t>score</a:t>
            </a:r>
            <a:r>
              <a:rPr lang="en-US" sz="1200" dirty="0">
                <a:latin typeface="Calibri"/>
              </a:rPr>
              <a:t>≥</a:t>
            </a:r>
            <a:r>
              <a:rPr lang="en-US" sz="1200" dirty="0"/>
              <a:t>10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4875212" y="1572968"/>
            <a:ext cx="6704172" cy="20672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03398" y="1429646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Bronx only</a:t>
            </a:r>
          </a:p>
        </p:txBody>
      </p:sp>
    </p:spTree>
    <p:extLst>
      <p:ext uri="{BB962C8B-B14F-4D97-AF65-F5344CB8AC3E}">
        <p14:creationId xmlns:p14="http://schemas.microsoft.com/office/powerpoint/2010/main" val="117865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9" y="1371600"/>
            <a:ext cx="48577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5E034-376C-4388-85E3-C306308A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Bronx neighborhood with the highest prevalence of </a:t>
            </a:r>
            <a:r>
              <a:rPr lang="en-US" dirty="0" smtClean="0"/>
              <a:t>estimated depression is </a:t>
            </a:r>
            <a:r>
              <a:rPr lang="en-US" dirty="0"/>
              <a:t>South Bronx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034570"/>
              </p:ext>
            </p:extLst>
          </p:nvPr>
        </p:nvGraphicFramePr>
        <p:xfrm>
          <a:off x="5865812" y="1524000"/>
          <a:ext cx="6019800" cy="498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CDDEB6-71FA-4C10-B178-8419037F2048}"/>
              </a:ext>
            </a:extLst>
          </p:cNvPr>
          <p:cNvSpPr txBox="1"/>
          <p:nvPr/>
        </p:nvSpPr>
        <p:spPr>
          <a:xfrm>
            <a:off x="989012" y="6248400"/>
            <a:ext cx="907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Community Health Survey, </a:t>
            </a:r>
            <a:r>
              <a:rPr lang="en-US" sz="1200" dirty="0" smtClean="0"/>
              <a:t>2017</a:t>
            </a:r>
          </a:p>
          <a:p>
            <a:r>
              <a:rPr lang="en-US" sz="1200" dirty="0"/>
              <a:t>*Estimates are unreliable and should be interpreted with </a:t>
            </a:r>
            <a:r>
              <a:rPr lang="en-US" sz="1200" dirty="0" smtClean="0"/>
              <a:t>caution.</a:t>
            </a:r>
          </a:p>
          <a:p>
            <a:r>
              <a:rPr lang="en-US" sz="1200" dirty="0" smtClean="0"/>
              <a:t>Estimated current depression defined as PHQ-9 score</a:t>
            </a:r>
            <a:r>
              <a:rPr lang="en-US" sz="1200" dirty="0" smtClean="0">
                <a:latin typeface="Calibri"/>
              </a:rPr>
              <a:t>≥</a:t>
            </a:r>
            <a:r>
              <a:rPr lang="en-US" sz="1200" dirty="0" smtClean="0"/>
              <a:t>10.</a:t>
            </a:r>
            <a:endParaRPr lang="en-US" sz="1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1E898410-BA64-4C75-BDEB-24EF3642C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890974"/>
              </p:ext>
            </p:extLst>
          </p:nvPr>
        </p:nvGraphicFramePr>
        <p:xfrm>
          <a:off x="227012" y="2184192"/>
          <a:ext cx="2453713" cy="850540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6449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8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010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Kingsbridge</a:t>
                      </a: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10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 Bronx</a:t>
                      </a: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10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Fordham-Bronx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Pk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010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Pelham-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Throgs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Neck</a:t>
                      </a: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010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105/106/107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South Bronx</a:t>
                      </a: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216C03-41DD-4E85-B91B-F282E9713575}"/>
              </a:ext>
            </a:extLst>
          </p:cNvPr>
          <p:cNvSpPr txBox="1"/>
          <p:nvPr/>
        </p:nvSpPr>
        <p:spPr>
          <a:xfrm>
            <a:off x="4083522" y="1752600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314105F-4859-4F7C-BF6C-77421DFA727E}"/>
              </a:ext>
            </a:extLst>
          </p:cNvPr>
          <p:cNvSpPr txBox="1"/>
          <p:nvPr/>
        </p:nvSpPr>
        <p:spPr>
          <a:xfrm>
            <a:off x="3732212" y="1828800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103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84C91E-1DD5-4BA0-B8C1-44E507673B28}"/>
              </a:ext>
            </a:extLst>
          </p:cNvPr>
          <p:cNvSpPr txBox="1"/>
          <p:nvPr/>
        </p:nvSpPr>
        <p:spPr>
          <a:xfrm>
            <a:off x="3603247" y="1524000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AA84B4-A256-485E-B4B5-C96E8CE0C3DA}"/>
              </a:ext>
            </a:extLst>
          </p:cNvPr>
          <p:cNvSpPr txBox="1"/>
          <p:nvPr/>
        </p:nvSpPr>
        <p:spPr>
          <a:xfrm>
            <a:off x="4042129" y="2133600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104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92C69C7-CC26-4005-8406-912659832AD9}"/>
              </a:ext>
            </a:extLst>
          </p:cNvPr>
          <p:cNvSpPr txBox="1"/>
          <p:nvPr/>
        </p:nvSpPr>
        <p:spPr>
          <a:xfrm>
            <a:off x="3579812" y="2057400"/>
            <a:ext cx="3962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105</a:t>
            </a:r>
          </a:p>
          <a:p>
            <a:r>
              <a:rPr lang="en-US" sz="1000" dirty="0">
                <a:solidFill>
                  <a:schemeClr val="bg1"/>
                </a:solidFill>
              </a:rPr>
              <a:t>106</a:t>
            </a:r>
          </a:p>
          <a:p>
            <a:r>
              <a:rPr lang="en-US" sz="1000" dirty="0">
                <a:solidFill>
                  <a:schemeClr val="bg1"/>
                </a:solidFill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295066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415024"/>
            <a:ext cx="7953850" cy="2086725"/>
          </a:xfrm>
        </p:spPr>
        <p:txBody>
          <a:bodyPr/>
          <a:lstStyle/>
          <a:p>
            <a:r>
              <a:rPr lang="en-US" dirty="0"/>
              <a:t>Serious psychological distress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5212" y="49530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Serious psychological distress is determined by responses to six questions regarding feeling sad, nervous, restless, hopeless, that everything is an effort and worthless</a:t>
            </a:r>
            <a:r>
              <a:rPr lang="en-US" i="1" dirty="0" smtClean="0"/>
              <a:t>. This tool is called the Kessler 6 inventory.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2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34A2A-2ED8-46DB-B48E-B8C82B5C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Both the Bronx and the rest of NYC have experienced a decline in the prevalence of serious psychological distress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D630B1-1F59-453F-8C06-D744416C5FBE}"/>
              </a:ext>
            </a:extLst>
          </p:cNvPr>
          <p:cNvSpPr txBox="1"/>
          <p:nvPr/>
        </p:nvSpPr>
        <p:spPr>
          <a:xfrm>
            <a:off x="989012" y="6396335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Community Health Survey, 2002-2015.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030050"/>
              </p:ext>
            </p:extLst>
          </p:nvPr>
        </p:nvGraphicFramePr>
        <p:xfrm>
          <a:off x="1293812" y="1295400"/>
          <a:ext cx="8125883" cy="498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28012" y="1447800"/>
            <a:ext cx="3124200" cy="6924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i="1" dirty="0" smtClean="0"/>
              <a:t>Serious psychological distress does not reflect a specific symptomology, but is useful for understanding trends</a:t>
            </a:r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421294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2"/>
            <a:ext cx="7104538" cy="1421928"/>
          </a:xfrm>
        </p:spPr>
        <p:txBody>
          <a:bodyPr/>
          <a:lstStyle/>
          <a:p>
            <a:r>
              <a:rPr lang="en-US" dirty="0"/>
              <a:t>Access to mental health </a:t>
            </a:r>
            <a:r>
              <a:rPr lang="en-US" dirty="0" smtClean="0"/>
              <a:t>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5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257018"/>
            <a:ext cx="11199971" cy="1089529"/>
          </a:xfrm>
        </p:spPr>
        <p:txBody>
          <a:bodyPr/>
          <a:lstStyle/>
          <a:p>
            <a:r>
              <a:rPr lang="en-US" sz="2700" dirty="0" smtClean="0"/>
              <a:t>Among </a:t>
            </a:r>
            <a:r>
              <a:rPr lang="en-US" sz="2700" u="sng" dirty="0" smtClean="0"/>
              <a:t>Bronx adults</a:t>
            </a:r>
            <a:r>
              <a:rPr lang="en-US" sz="2700" dirty="0" smtClean="0"/>
              <a:t>, Hispanic residents that are depressed are least likely to have received mental health counseling or treatment</a:t>
            </a:r>
            <a:endParaRPr lang="en-US" sz="27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03985727"/>
              </p:ext>
            </p:extLst>
          </p:nvPr>
        </p:nvGraphicFramePr>
        <p:xfrm>
          <a:off x="608012" y="1470989"/>
          <a:ext cx="11277600" cy="508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8951" y="6211669"/>
            <a:ext cx="907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Community Health Survey, </a:t>
            </a:r>
            <a:r>
              <a:rPr lang="en-US" sz="1200" dirty="0" smtClean="0"/>
              <a:t>2017.</a:t>
            </a:r>
          </a:p>
          <a:p>
            <a:r>
              <a:rPr lang="en-US" sz="1200" dirty="0" smtClean="0"/>
              <a:t>Age results are not age-adjusted. </a:t>
            </a:r>
          </a:p>
          <a:p>
            <a:r>
              <a:rPr lang="en-US" sz="1200" dirty="0" smtClean="0"/>
              <a:t>*Estimates are unreliable and should be interpreted with caution.</a:t>
            </a:r>
            <a:endParaRPr lang="en-US" sz="1200"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4875212" y="1572968"/>
            <a:ext cx="6704172" cy="20672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03398" y="1429646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Bronx only</a:t>
            </a:r>
          </a:p>
        </p:txBody>
      </p:sp>
    </p:spTree>
    <p:extLst>
      <p:ext uri="{BB962C8B-B14F-4D97-AF65-F5344CB8AC3E}">
        <p14:creationId xmlns:p14="http://schemas.microsoft.com/office/powerpoint/2010/main" val="2392244598"/>
      </p:ext>
    </p:extLst>
  </p:cSld>
  <p:clrMapOvr>
    <a:masterClrMapping/>
  </p:clrMapOvr>
</p:sld>
</file>

<file path=ppt/theme/theme1.xml><?xml version="1.0" encoding="utf-8"?>
<a:theme xmlns:a="http://schemas.openxmlformats.org/drawingml/2006/main" name="Montefiore DOING MORE">
  <a:themeElements>
    <a:clrScheme name="montefiore data">
      <a:dk1>
        <a:srgbClr val="414042"/>
      </a:dk1>
      <a:lt1>
        <a:srgbClr val="FFFFFF"/>
      </a:lt1>
      <a:dk2>
        <a:srgbClr val="A6CEE3"/>
      </a:dk2>
      <a:lt2>
        <a:srgbClr val="1F78B4"/>
      </a:lt2>
      <a:accent1>
        <a:srgbClr val="B2DF8A"/>
      </a:accent1>
      <a:accent2>
        <a:srgbClr val="33A02C"/>
      </a:accent2>
      <a:accent3>
        <a:srgbClr val="FB9A99"/>
      </a:accent3>
      <a:accent4>
        <a:srgbClr val="E31A1C"/>
      </a:accent4>
      <a:accent5>
        <a:srgbClr val="FDBF6F"/>
      </a:accent5>
      <a:accent6>
        <a:srgbClr val="FF7F00"/>
      </a:accent6>
      <a:hlink>
        <a:srgbClr val="6A3D9A"/>
      </a:hlink>
      <a:folHlink>
        <a:srgbClr val="B159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20184</TotalTime>
  <Words>1281</Words>
  <Application>Microsoft Office PowerPoint</Application>
  <PresentationFormat>Custom</PresentationFormat>
  <Paragraphs>223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Montefiore DOING MORE</vt:lpstr>
      <vt:lpstr>Bronx Community Health Dashboard:  Mental Health  Last Updated: 5/20/2019  See last slide for more information about this project.</vt:lpstr>
      <vt:lpstr>All together, mental disorders, substance abuse and self-harm &amp; interpersonal violence account for 17% of disability in the US</vt:lpstr>
      <vt:lpstr>Current Depression</vt:lpstr>
      <vt:lpstr>The Bronx has the highest prevalence of estimated depression and within the Bronx, females, Hispanic and younger (18-24) residents have the highest prevalence</vt:lpstr>
      <vt:lpstr>Bronx neighborhood with the highest prevalence of estimated depression is South Bronx</vt:lpstr>
      <vt:lpstr>Serious psychological distress</vt:lpstr>
      <vt:lpstr>Both the Bronx and the rest of NYC have experienced a decline in the prevalence of serious psychological distress</vt:lpstr>
      <vt:lpstr>Access to mental health services</vt:lpstr>
      <vt:lpstr>Among Bronx adults, Hispanic residents that are depressed are least likely to have received mental health counseling or treatment</vt:lpstr>
      <vt:lpstr>Among Bronx youth, female and older youth are more likely to report receiving counseling in the past 12 months</vt:lpstr>
      <vt:lpstr>In the Bronx, the percent of youth receiving professional help for a personal problem in the past 12 months has been relatively stable since 2013</vt:lpstr>
      <vt:lpstr>Psychiatric hospitalizations</vt:lpstr>
      <vt:lpstr>Bronx has the highest rate of psychiatric hospitalizations</vt:lpstr>
      <vt:lpstr>In the Bronx, Morrisania and Crotona has the highest rate of psychiatric hospitalizations</vt:lpstr>
      <vt:lpstr>Suicide attempts among youth</vt:lpstr>
      <vt:lpstr>The percent of youth attempting suicide has increased by 62% in the Bronx since 2003 </vt:lpstr>
      <vt:lpstr>In the Bronx, suicide attempts are increasing for boys and relatively stable for girls, similar to citywide trends</vt:lpstr>
      <vt:lpstr>In the Bronx, suicide attempts have increased the most for non-Hispanic black youth</vt:lpstr>
      <vt:lpstr>Suicide mortality</vt:lpstr>
      <vt:lpstr>For the Bronx and the rest of NYC, the suicide mortality rate has remained stable and much lower than the US overall</vt:lpstr>
      <vt:lpstr>In the Bronx, males and non-Hispanic whites have the highest mortality rates from suicide</vt:lpstr>
      <vt:lpstr>In the Bronx, the mortality rate from suicide remains higher among males</vt:lpstr>
      <vt:lpstr>In the Bronx, the mortality rate from suicide has remained relatively stable among Hispanic and non-Hispanic black residents, but increased among non-Hispanic white residents</vt:lpstr>
      <vt:lpstr>Non-Hispanic white males have higher mortality rates from suicide than Hispanic and non-Hispanic black males</vt:lpstr>
      <vt:lpstr>The most common mechanism for suicide in the Bronx and the rest of NYC is suffocation, which includes hanging and strangulation</vt:lpstr>
      <vt:lpstr>Among New York State counties, the Bronx has the second lowest suicide mortality rate</vt:lpstr>
      <vt:lpstr>About the Community Health Dashboard Project</vt:lpstr>
    </vt:vector>
  </TitlesOfParts>
  <Company>Montefiore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Bronx Community Health Dashboard:  Drug Abuse and Opioids  Created: 5/18/2017 Last Updated: 5/18/2017</dc:title>
  <dc:creator>dkocp05</dc:creator>
  <cp:lastModifiedBy>Colin Rehm</cp:lastModifiedBy>
  <cp:revision>400</cp:revision>
  <dcterms:created xsi:type="dcterms:W3CDTF">2017-05-18T20:31:35Z</dcterms:created>
  <dcterms:modified xsi:type="dcterms:W3CDTF">2019-05-20T15:26:42Z</dcterms:modified>
</cp:coreProperties>
</file>