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17.xml" ContentType="application/vnd.openxmlformats-officedocument.presentationml.notesSlide+xml"/>
  <Override PartName="/ppt/charts/chart14.xml" ContentType="application/vnd.openxmlformats-officedocument.drawingml.chart+xml"/>
  <Override PartName="/ppt/notesSlides/notesSlide18.xml" ContentType="application/vnd.openxmlformats-officedocument.presentationml.notesSlide+xml"/>
  <Override PartName="/ppt/charts/chart15.xml" ContentType="application/vnd.openxmlformats-officedocument.drawingml.chart+xml"/>
  <Override PartName="/ppt/notesSlides/notesSlide19.xml" ContentType="application/vnd.openxmlformats-officedocument.presentationml.notesSlide+xml"/>
  <Override PartName="/ppt/charts/chart1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7.xml" ContentType="application/vnd.openxmlformats-officedocument.drawingml.chart+xml"/>
  <Override PartName="/ppt/notesSlides/notesSlide23.xml" ContentType="application/vnd.openxmlformats-officedocument.presentationml.notesSlide+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notesSlides/notesSlide25.xml" ContentType="application/vnd.openxmlformats-officedocument.presentationml.notesSlide+xml"/>
  <Override PartName="/ppt/charts/chart20.xml" ContentType="application/vnd.openxmlformats-officedocument.drawingml.chart+xml"/>
  <Override PartName="/ppt/notesSlides/notesSlide26.xml" ContentType="application/vnd.openxmlformats-officedocument.presentationml.notesSlide+xml"/>
  <Override PartName="/ppt/charts/chart21.xml" ContentType="application/vnd.openxmlformats-officedocument.drawingml.chart+xml"/>
  <Override PartName="/ppt/notesSlides/notesSlide27.xml" ContentType="application/vnd.openxmlformats-officedocument.presentationml.notesSlide+xml"/>
  <Override PartName="/ppt/charts/chart22.xml" ContentType="application/vnd.openxmlformats-officedocument.drawingml.chart+xml"/>
  <Override PartName="/ppt/notesSlides/notesSlide28.xml" ContentType="application/vnd.openxmlformats-officedocument.presentationml.notesSlide+xml"/>
  <Override PartName="/ppt/charts/chart23.xml" ContentType="application/vnd.openxmlformats-officedocument.drawingml.chart+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charts/chart25.xml" ContentType="application/vnd.openxmlformats-officedocument.drawingml.chart+xml"/>
  <Override PartName="/ppt/notesSlides/notesSlide31.xml" ContentType="application/vnd.openxmlformats-officedocument.presentationml.notesSlide+xml"/>
  <Override PartName="/ppt/charts/chart26.xml" ContentType="application/vnd.openxmlformats-officedocument.drawingml.chart+xml"/>
  <Override PartName="/ppt/notesSlides/notesSlide32.xml" ContentType="application/vnd.openxmlformats-officedocument.presentationml.notesSlide+xml"/>
  <Override PartName="/ppt/charts/chart27.xml" ContentType="application/vnd.openxmlformats-officedocument.drawingml.chart+xml"/>
  <Override PartName="/ppt/notesSlides/notesSlide33.xml" ContentType="application/vnd.openxmlformats-officedocument.presentationml.notesSlide+xml"/>
  <Override PartName="/ppt/charts/chart28.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9" r:id="rId2"/>
    <p:sldId id="475" r:id="rId3"/>
    <p:sldId id="458" r:id="rId4"/>
    <p:sldId id="483" r:id="rId5"/>
    <p:sldId id="484" r:id="rId6"/>
    <p:sldId id="487" r:id="rId7"/>
    <p:sldId id="459" r:id="rId8"/>
    <p:sldId id="460" r:id="rId9"/>
    <p:sldId id="462" r:id="rId10"/>
    <p:sldId id="463" r:id="rId11"/>
    <p:sldId id="472" r:id="rId12"/>
    <p:sldId id="473" r:id="rId13"/>
    <p:sldId id="461" r:id="rId14"/>
    <p:sldId id="425" r:id="rId15"/>
    <p:sldId id="456" r:id="rId16"/>
    <p:sldId id="457" r:id="rId17"/>
    <p:sldId id="372" r:id="rId18"/>
    <p:sldId id="392" r:id="rId19"/>
    <p:sldId id="464" r:id="rId20"/>
    <p:sldId id="467" r:id="rId21"/>
    <p:sldId id="446" r:id="rId22"/>
    <p:sldId id="424" r:id="rId23"/>
    <p:sldId id="481" r:id="rId24"/>
    <p:sldId id="482" r:id="rId25"/>
    <p:sldId id="442" r:id="rId26"/>
    <p:sldId id="485" r:id="rId27"/>
    <p:sldId id="441" r:id="rId28"/>
    <p:sldId id="414" r:id="rId29"/>
    <p:sldId id="444" r:id="rId30"/>
    <p:sldId id="415" r:id="rId31"/>
    <p:sldId id="486" r:id="rId32"/>
    <p:sldId id="443" r:id="rId33"/>
    <p:sldId id="418" r:id="rId34"/>
    <p:sldId id="397" r:id="rId35"/>
    <p:sldId id="417" r:id="rId36"/>
    <p:sldId id="470" r:id="rId37"/>
    <p:sldId id="471" r:id="rId38"/>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A1C"/>
    <a:srgbClr val="1F78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89447" autoAdjust="0"/>
  </p:normalViewPr>
  <p:slideViewPr>
    <p:cSldViewPr>
      <p:cViewPr varScale="1">
        <p:scale>
          <a:sx n="115" d="100"/>
          <a:sy n="115" d="100"/>
        </p:scale>
        <p:origin x="-378" y="-10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Percent of Total DALYs</a:t>
            </a:r>
          </a:p>
        </c:rich>
      </c:tx>
      <c:layout/>
      <c:overlay val="0"/>
      <c:spPr>
        <a:noFill/>
        <a:ln>
          <a:noFill/>
        </a:ln>
        <a:effectLst/>
      </c:spPr>
    </c:title>
    <c:autoTitleDeleted val="0"/>
    <c:plotArea>
      <c:layout/>
      <c:barChart>
        <c:barDir val="bar"/>
        <c:grouping val="clustered"/>
        <c:varyColors val="0"/>
        <c:ser>
          <c:idx val="0"/>
          <c:order val="0"/>
          <c:tx>
            <c:strRef>
              <c:f>Sheet1!$B$1</c:f>
              <c:strCache>
                <c:ptCount val="1"/>
                <c:pt idx="0">
                  <c:v>Percent of Total DALYs</c:v>
                </c:pt>
              </c:strCache>
            </c:strRef>
          </c:tx>
          <c:spPr>
            <a:solidFill>
              <a:schemeClr val="accent1"/>
            </a:solidFill>
            <a:ln>
              <a:solidFill>
                <a:schemeClr val="bg1">
                  <a:lumMod val="50000"/>
                </a:schemeClr>
              </a:solidFill>
            </a:ln>
            <a:effectLst/>
          </c:spPr>
          <c:invertIfNegative val="0"/>
          <c:dPt>
            <c:idx val="1"/>
            <c:invertIfNegative val="0"/>
            <c:bubble3D val="0"/>
            <c:extLst xmlns:c16r2="http://schemas.microsoft.com/office/drawing/2015/06/chart">
              <c:ext xmlns:c16="http://schemas.microsoft.com/office/drawing/2014/chart" uri="{C3380CC4-5D6E-409C-BE32-E72D297353CC}">
                <c16:uniqueId val="{00000000-9176-4230-B51C-777408FF2134}"/>
              </c:ext>
            </c:extLst>
          </c:dPt>
          <c:dPt>
            <c:idx val="2"/>
            <c:invertIfNegative val="0"/>
            <c:bubble3D val="0"/>
            <c:extLst xmlns:c16r2="http://schemas.microsoft.com/office/drawing/2015/06/chart">
              <c:ext xmlns:c16="http://schemas.microsoft.com/office/drawing/2014/chart" uri="{C3380CC4-5D6E-409C-BE32-E72D297353CC}">
                <c16:uniqueId val="{00000003-C2DF-4CA2-BD24-50E14D19B20B}"/>
              </c:ext>
            </c:extLst>
          </c:dPt>
          <c:dPt>
            <c:idx val="4"/>
            <c:invertIfNegative val="0"/>
            <c:bubble3D val="0"/>
            <c:extLst xmlns:c16r2="http://schemas.microsoft.com/office/drawing/2015/06/chart">
              <c:ext xmlns:c16="http://schemas.microsoft.com/office/drawing/2014/chart" uri="{C3380CC4-5D6E-409C-BE32-E72D297353CC}">
                <c16:uniqueId val="{00000002-9176-4230-B51C-777408FF2134}"/>
              </c:ext>
            </c:extLst>
          </c:dPt>
          <c:dPt>
            <c:idx val="5"/>
            <c:invertIfNegative val="0"/>
            <c:bubble3D val="0"/>
            <c:extLst xmlns:c16r2="http://schemas.microsoft.com/office/drawing/2015/06/chart">
              <c:ext xmlns:c16="http://schemas.microsoft.com/office/drawing/2014/chart" uri="{C3380CC4-5D6E-409C-BE32-E72D297353CC}">
                <c16:uniqueId val="{00000003-9176-4230-B51C-777408FF2134}"/>
              </c:ext>
            </c:extLst>
          </c:dPt>
          <c:dPt>
            <c:idx val="6"/>
            <c:invertIfNegative val="0"/>
            <c:bubble3D val="0"/>
            <c:spPr>
              <a:solidFill>
                <a:schemeClr val="accent4"/>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5-9176-4230-B51C-777408FF2134}"/>
              </c:ext>
            </c:extLst>
          </c:dPt>
          <c:dPt>
            <c:idx val="8"/>
            <c:invertIfNegative val="0"/>
            <c:bubble3D val="0"/>
            <c:extLst xmlns:c16r2="http://schemas.microsoft.com/office/drawing/2015/06/chart">
              <c:ext xmlns:c16="http://schemas.microsoft.com/office/drawing/2014/chart" uri="{C3380CC4-5D6E-409C-BE32-E72D297353CC}">
                <c16:uniqueId val="{00000003-B53B-4FE8-BCE3-6E056D642DAD}"/>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Viral skin diseases</c:v>
                </c:pt>
                <c:pt idx="1">
                  <c:v>Depressive disorders</c:v>
                </c:pt>
                <c:pt idx="2">
                  <c:v>Headache disorders</c:v>
                </c:pt>
                <c:pt idx="3">
                  <c:v>Anxiety disorders</c:v>
                </c:pt>
                <c:pt idx="4">
                  <c:v>Neonatal disorders</c:v>
                </c:pt>
                <c:pt idx="5">
                  <c:v>Conduct disorder</c:v>
                </c:pt>
                <c:pt idx="6">
                  <c:v>Asthma</c:v>
                </c:pt>
                <c:pt idx="7">
                  <c:v>Dermatitis</c:v>
                </c:pt>
              </c:strCache>
            </c:strRef>
          </c:cat>
          <c:val>
            <c:numRef>
              <c:f>Sheet1!$B$2:$B$9</c:f>
              <c:numCache>
                <c:formatCode>General</c:formatCode>
                <c:ptCount val="8"/>
                <c:pt idx="0">
                  <c:v>4.0999999999999996</c:v>
                </c:pt>
                <c:pt idx="1">
                  <c:v>4.26</c:v>
                </c:pt>
                <c:pt idx="2">
                  <c:v>5.86</c:v>
                </c:pt>
                <c:pt idx="3">
                  <c:v>5.93</c:v>
                </c:pt>
                <c:pt idx="4">
                  <c:v>6.7</c:v>
                </c:pt>
                <c:pt idx="5">
                  <c:v>6.7</c:v>
                </c:pt>
                <c:pt idx="6">
                  <c:v>7.31</c:v>
                </c:pt>
                <c:pt idx="7">
                  <c:v>9.2100000000000009</c:v>
                </c:pt>
              </c:numCache>
            </c:numRef>
          </c:val>
          <c:extLst xmlns:c16r2="http://schemas.microsoft.com/office/drawing/2015/06/chart">
            <c:ext xmlns:c16="http://schemas.microsoft.com/office/drawing/2014/chart" uri="{C3380CC4-5D6E-409C-BE32-E72D297353CC}">
              <c16:uniqueId val="{00000000-C2DF-4CA2-BD24-50E14D19B20B}"/>
            </c:ext>
          </c:extLst>
        </c:ser>
        <c:dLbls>
          <c:showLegendKey val="0"/>
          <c:showVal val="0"/>
          <c:showCatName val="0"/>
          <c:showSerName val="0"/>
          <c:showPercent val="0"/>
          <c:showBubbleSize val="0"/>
        </c:dLbls>
        <c:gapWidth val="70"/>
        <c:axId val="110800896"/>
        <c:axId val="134594944"/>
      </c:barChart>
      <c:catAx>
        <c:axId val="110800896"/>
        <c:scaling>
          <c:orientation val="minMax"/>
        </c:scaling>
        <c:delete val="0"/>
        <c:axPos val="l"/>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4594944"/>
        <c:crosses val="autoZero"/>
        <c:auto val="1"/>
        <c:lblAlgn val="ctr"/>
        <c:lblOffset val="100"/>
        <c:noMultiLvlLbl val="0"/>
      </c:catAx>
      <c:valAx>
        <c:axId val="134594944"/>
        <c:scaling>
          <c:orientation val="minMax"/>
        </c:scaling>
        <c:delete val="0"/>
        <c:axPos val="b"/>
        <c:numFmt formatCode="#,##0.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800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13455954993478E-2"/>
          <c:y val="9.4029333256864217E-2"/>
          <c:w val="0.89268981716919649"/>
          <c:h val="0.82423708525951611"/>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4.8581430874571993E-2"/>
                  <c:y val="-1.018696898168210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881-4919-9C9F-5D7A97B0606F}"/>
                </c:ext>
              </c:extLst>
            </c:dLbl>
            <c:dLbl>
              <c:idx val="1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881-4919-9C9F-5D7A97B0606F}"/>
                </c:ext>
              </c:extLst>
            </c:dLbl>
            <c:numFmt formatCode="#,##0.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Sheet1!$B$2:$B$13</c:f>
              <c:numCache>
                <c:formatCode>General</c:formatCode>
                <c:ptCount val="12"/>
                <c:pt idx="0">
                  <c:v>58</c:v>
                </c:pt>
                <c:pt idx="1">
                  <c:v>56.9</c:v>
                </c:pt>
                <c:pt idx="2">
                  <c:v>55</c:v>
                </c:pt>
                <c:pt idx="3">
                  <c:v>54.5</c:v>
                </c:pt>
                <c:pt idx="4">
                  <c:v>58.2</c:v>
                </c:pt>
                <c:pt idx="5">
                  <c:v>49.5</c:v>
                </c:pt>
                <c:pt idx="6">
                  <c:v>55.2</c:v>
                </c:pt>
                <c:pt idx="7">
                  <c:v>61</c:v>
                </c:pt>
                <c:pt idx="8">
                  <c:v>61.4</c:v>
                </c:pt>
                <c:pt idx="9">
                  <c:v>65.599999999999994</c:v>
                </c:pt>
                <c:pt idx="10">
                  <c:v>57.6</c:v>
                </c:pt>
                <c:pt idx="11">
                  <c:v>51.1</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4.8581430874571993E-2"/>
                  <c:y val="-5.093484490841052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E881-4919-9C9F-5D7A97B0606F}"/>
                </c:ext>
              </c:extLst>
            </c:dLbl>
            <c:dLbl>
              <c:idx val="1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E881-4919-9C9F-5D7A97B0606F}"/>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Sheet1!$C$2:$C$13</c:f>
              <c:numCache>
                <c:formatCode>General</c:formatCode>
                <c:ptCount val="12"/>
                <c:pt idx="0">
                  <c:v>32.200000000000003</c:v>
                </c:pt>
                <c:pt idx="1">
                  <c:v>33</c:v>
                </c:pt>
                <c:pt idx="2">
                  <c:v>28.1</c:v>
                </c:pt>
                <c:pt idx="3">
                  <c:v>26.8</c:v>
                </c:pt>
                <c:pt idx="4">
                  <c:v>29</c:v>
                </c:pt>
                <c:pt idx="5">
                  <c:v>24.3</c:v>
                </c:pt>
                <c:pt idx="6">
                  <c:v>26.6</c:v>
                </c:pt>
                <c:pt idx="7">
                  <c:v>29</c:v>
                </c:pt>
                <c:pt idx="8">
                  <c:v>27.4</c:v>
                </c:pt>
                <c:pt idx="9">
                  <c:v>28.2</c:v>
                </c:pt>
                <c:pt idx="10">
                  <c:v>24.3</c:v>
                </c:pt>
                <c:pt idx="11">
                  <c:v>24.1</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4.8581430874571993E-2"/>
                  <c:y val="-5.093484490841052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E881-4919-9C9F-5D7A97B0606F}"/>
                </c:ext>
              </c:extLst>
            </c:dLbl>
            <c:dLbl>
              <c:idx val="1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E881-4919-9C9F-5D7A97B0606F}"/>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Sheet1!$D$2:$D$13</c:f>
              <c:numCache>
                <c:formatCode>General</c:formatCode>
                <c:ptCount val="12"/>
                <c:pt idx="0">
                  <c:v>41.5</c:v>
                </c:pt>
                <c:pt idx="1">
                  <c:v>36.299999999999997</c:v>
                </c:pt>
                <c:pt idx="2">
                  <c:v>36.5</c:v>
                </c:pt>
                <c:pt idx="3">
                  <c:v>31.6</c:v>
                </c:pt>
                <c:pt idx="4">
                  <c:v>31.9</c:v>
                </c:pt>
                <c:pt idx="5">
                  <c:v>26.5</c:v>
                </c:pt>
                <c:pt idx="6">
                  <c:v>27.5</c:v>
                </c:pt>
                <c:pt idx="7">
                  <c:v>29.5</c:v>
                </c:pt>
                <c:pt idx="8">
                  <c:v>29.1</c:v>
                </c:pt>
                <c:pt idx="9">
                  <c:v>30.9</c:v>
                </c:pt>
                <c:pt idx="10">
                  <c:v>26.8</c:v>
                </c:pt>
                <c:pt idx="11">
                  <c:v>27.9</c:v>
                </c:pt>
              </c:numCache>
            </c:numRef>
          </c:val>
          <c:smooth val="0"/>
          <c:extLst xmlns:c16r2="http://schemas.microsoft.com/office/drawing/2015/06/chart">
            <c:ext xmlns:c16="http://schemas.microsoft.com/office/drawing/2014/chart" uri="{C3380CC4-5D6E-409C-BE32-E72D297353CC}">
              <c16:uniqueId val="{0000000B-E1C4-4F2D-A5CF-EB4AC35C7F5D}"/>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dLbls>
            <c:dLbl>
              <c:idx val="0"/>
              <c:layout>
                <c:manualLayout>
                  <c:x val="-4.8581430874571993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E881-4919-9C9F-5D7A97B0606F}"/>
                </c:ext>
              </c:extLst>
            </c:dLbl>
            <c:dLbl>
              <c:idx val="1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E881-4919-9C9F-5D7A97B0606F}"/>
                </c:ext>
              </c:extLst>
            </c:dLbl>
            <c:numFmt formatCode="#,##0.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Sheet1!$E$2:$E$13</c:f>
              <c:numCache>
                <c:formatCode>General</c:formatCode>
                <c:ptCount val="12"/>
                <c:pt idx="0">
                  <c:v>25</c:v>
                </c:pt>
                <c:pt idx="1">
                  <c:v>25</c:v>
                </c:pt>
                <c:pt idx="2">
                  <c:v>25</c:v>
                </c:pt>
                <c:pt idx="3">
                  <c:v>22.3</c:v>
                </c:pt>
                <c:pt idx="4">
                  <c:v>23.6</c:v>
                </c:pt>
                <c:pt idx="5">
                  <c:v>20.8</c:v>
                </c:pt>
                <c:pt idx="6">
                  <c:v>17.7</c:v>
                </c:pt>
                <c:pt idx="7">
                  <c:v>18.399999999999999</c:v>
                </c:pt>
                <c:pt idx="8">
                  <c:v>18.2</c:v>
                </c:pt>
                <c:pt idx="9">
                  <c:v>20.399999999999999</c:v>
                </c:pt>
                <c:pt idx="10">
                  <c:v>16.600000000000001</c:v>
                </c:pt>
                <c:pt idx="11">
                  <c:v>15.4</c:v>
                </c:pt>
              </c:numCache>
            </c:numRef>
          </c:val>
          <c:smooth val="0"/>
          <c:extLst xmlns:c16r2="http://schemas.microsoft.com/office/drawing/2015/06/chart">
            <c:ext xmlns:c16="http://schemas.microsoft.com/office/drawing/2014/chart" uri="{C3380CC4-5D6E-409C-BE32-E72D297353CC}">
              <c16:uniqueId val="{0000000E-E1C4-4F2D-A5CF-EB4AC35C7F5D}"/>
            </c:ext>
          </c:extLst>
        </c:ser>
        <c:ser>
          <c:idx val="4"/>
          <c:order val="4"/>
          <c:tx>
            <c:strRef>
              <c:f>Sheet1!$F$1</c:f>
              <c:strCache>
                <c:ptCount val="1"/>
                <c:pt idx="0">
                  <c:v>Staten Island</c:v>
                </c:pt>
              </c:strCache>
            </c:strRef>
          </c:tx>
          <c:marker>
            <c:symbol val="square"/>
            <c:size val="7"/>
          </c:marker>
          <c:dLbls>
            <c:dLbl>
              <c:idx val="0"/>
              <c:layout>
                <c:manualLayout>
                  <c:x val="-4.5805355355699975E-2"/>
                  <c:y val="-2.546942776305992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E881-4919-9C9F-5D7A97B0606F}"/>
                </c:ext>
              </c:extLst>
            </c:dLbl>
            <c:dLbl>
              <c:idx val="1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E881-4919-9C9F-5D7A97B0606F}"/>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Sheet1!$F$2:$F$13</c:f>
              <c:numCache>
                <c:formatCode>General</c:formatCode>
                <c:ptCount val="12"/>
                <c:pt idx="0">
                  <c:v>14.4</c:v>
                </c:pt>
                <c:pt idx="1">
                  <c:v>16.100000000000001</c:v>
                </c:pt>
                <c:pt idx="2">
                  <c:v>13.1</c:v>
                </c:pt>
                <c:pt idx="3">
                  <c:v>10.9</c:v>
                </c:pt>
                <c:pt idx="4">
                  <c:v>14.7</c:v>
                </c:pt>
                <c:pt idx="5">
                  <c:v>13.9</c:v>
                </c:pt>
                <c:pt idx="6">
                  <c:v>12.2</c:v>
                </c:pt>
                <c:pt idx="7">
                  <c:v>13.2</c:v>
                </c:pt>
                <c:pt idx="8">
                  <c:v>13.4</c:v>
                </c:pt>
                <c:pt idx="9">
                  <c:v>14.8</c:v>
                </c:pt>
                <c:pt idx="10">
                  <c:v>13.4</c:v>
                </c:pt>
                <c:pt idx="11">
                  <c:v>12.4</c:v>
                </c:pt>
              </c:numCache>
            </c:numRef>
          </c:val>
          <c:smooth val="0"/>
          <c:extLst xmlns:c16r2="http://schemas.microsoft.com/office/drawing/2015/06/chart">
            <c:ext xmlns:c16="http://schemas.microsoft.com/office/drawing/2014/chart" uri="{C3380CC4-5D6E-409C-BE32-E72D297353CC}">
              <c16:uniqueId val="{00000011-E1C4-4F2D-A5CF-EB4AC35C7F5D}"/>
            </c:ext>
          </c:extLst>
        </c:ser>
        <c:dLbls>
          <c:showLegendKey val="0"/>
          <c:showVal val="0"/>
          <c:showCatName val="0"/>
          <c:showSerName val="0"/>
          <c:showPercent val="0"/>
          <c:showBubbleSize val="0"/>
        </c:dLbls>
        <c:marker val="1"/>
        <c:smooth val="0"/>
        <c:axId val="110682496"/>
        <c:axId val="110684032"/>
      </c:lineChart>
      <c:catAx>
        <c:axId val="11068249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684032"/>
        <c:crosses val="autoZero"/>
        <c:auto val="1"/>
        <c:lblAlgn val="ctr"/>
        <c:lblOffset val="100"/>
        <c:noMultiLvlLbl val="0"/>
      </c:catAx>
      <c:valAx>
        <c:axId val="110684032"/>
        <c:scaling>
          <c:orientation val="minMax"/>
          <c:max val="8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rPr>
                  <a:t>Rate of asthma-related hospitalizations among NYC resident children 5 to 17 years old per 10,000 </a:t>
                </a:r>
                <a:endParaRPr lang="en-US" sz="1200" dirty="0">
                  <a:effectLst/>
                </a:endParaRPr>
              </a:p>
            </c:rich>
          </c:tx>
          <c:layout>
            <c:manualLayout>
              <c:xMode val="edge"/>
              <c:yMode val="edge"/>
              <c:x val="0"/>
              <c:y val="0.11627983924642098"/>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68249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077569233301491E-2"/>
          <c:y val="9.4029333256864217E-2"/>
          <c:w val="0.88852570389088847"/>
          <c:h val="0.83697079648661865"/>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3.4855168003647706E-2"/>
                  <c:y val="-3.079699345361809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1EC-46AC-B76C-179FF5489F3B}"/>
                </c:ext>
              </c:extLst>
            </c:dLbl>
            <c:dLbl>
              <c:idx val="1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E84-4159-B32A-74081443E9A3}"/>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Sheet1!$B$2:$B$17</c:f>
              <c:numCache>
                <c:formatCode>0.0</c:formatCode>
                <c:ptCount val="16"/>
                <c:pt idx="0">
                  <c:v>14.4</c:v>
                </c:pt>
                <c:pt idx="1">
                  <c:v>15.3</c:v>
                </c:pt>
                <c:pt idx="2">
                  <c:v>18.2</c:v>
                </c:pt>
                <c:pt idx="4">
                  <c:v>17.899999999999999</c:v>
                </c:pt>
                <c:pt idx="5">
                  <c:v>15.8</c:v>
                </c:pt>
                <c:pt idx="6">
                  <c:v>19.8</c:v>
                </c:pt>
                <c:pt idx="7">
                  <c:v>15.9</c:v>
                </c:pt>
                <c:pt idx="8">
                  <c:v>16.3</c:v>
                </c:pt>
                <c:pt idx="9">
                  <c:v>17.899999999999999</c:v>
                </c:pt>
                <c:pt idx="10">
                  <c:v>18.100000000000001</c:v>
                </c:pt>
                <c:pt idx="11">
                  <c:v>17</c:v>
                </c:pt>
                <c:pt idx="12">
                  <c:v>14.2</c:v>
                </c:pt>
                <c:pt idx="14">
                  <c:v>16.3</c:v>
                </c:pt>
                <c:pt idx="15">
                  <c:v>17</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3.8865166558519945E-2"/>
                  <c:y val="2.566416121134840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1EC-46AC-B76C-179FF5489F3B}"/>
                </c:ext>
              </c:extLst>
            </c:dLbl>
            <c:dLbl>
              <c:idx val="1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E84-4159-B32A-74081443E9A3}"/>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Sheet1!$C$2:$C$17</c:f>
              <c:numCache>
                <c:formatCode>0.0</c:formatCode>
                <c:ptCount val="16"/>
                <c:pt idx="0">
                  <c:v>10.3</c:v>
                </c:pt>
                <c:pt idx="1">
                  <c:v>11.6</c:v>
                </c:pt>
                <c:pt idx="2">
                  <c:v>13</c:v>
                </c:pt>
                <c:pt idx="4">
                  <c:v>11.9</c:v>
                </c:pt>
                <c:pt idx="5">
                  <c:v>12.3</c:v>
                </c:pt>
                <c:pt idx="6">
                  <c:v>12</c:v>
                </c:pt>
                <c:pt idx="7">
                  <c:v>9.6999999999999993</c:v>
                </c:pt>
                <c:pt idx="8">
                  <c:v>9.4</c:v>
                </c:pt>
                <c:pt idx="9">
                  <c:v>11.6</c:v>
                </c:pt>
                <c:pt idx="10">
                  <c:v>11.8</c:v>
                </c:pt>
                <c:pt idx="11">
                  <c:v>10.1</c:v>
                </c:pt>
                <c:pt idx="12">
                  <c:v>10.8</c:v>
                </c:pt>
                <c:pt idx="14">
                  <c:v>12.4</c:v>
                </c:pt>
                <c:pt idx="15">
                  <c:v>12.4</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4.1606855682689355E-2"/>
                  <c:y val="-3.079699345361809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B1EC-46AC-B76C-179FF5489F3B}"/>
                </c:ext>
              </c:extLst>
            </c:dLbl>
            <c:dLbl>
              <c:idx val="1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9E84-4159-B32A-74081443E9A3}"/>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Sheet1!$D$2:$D$17</c:f>
              <c:numCache>
                <c:formatCode>0.0</c:formatCode>
                <c:ptCount val="16"/>
                <c:pt idx="0">
                  <c:v>12.6</c:v>
                </c:pt>
                <c:pt idx="1">
                  <c:v>13.9</c:v>
                </c:pt>
                <c:pt idx="2">
                  <c:v>13.7</c:v>
                </c:pt>
                <c:pt idx="4">
                  <c:v>14.9</c:v>
                </c:pt>
                <c:pt idx="5">
                  <c:v>12.8</c:v>
                </c:pt>
                <c:pt idx="6">
                  <c:v>15</c:v>
                </c:pt>
                <c:pt idx="7">
                  <c:v>11.6</c:v>
                </c:pt>
                <c:pt idx="8">
                  <c:v>11.9</c:v>
                </c:pt>
                <c:pt idx="9">
                  <c:v>11.1</c:v>
                </c:pt>
                <c:pt idx="10">
                  <c:v>11.6</c:v>
                </c:pt>
                <c:pt idx="11">
                  <c:v>14.9</c:v>
                </c:pt>
                <c:pt idx="12">
                  <c:v>12.1</c:v>
                </c:pt>
                <c:pt idx="14">
                  <c:v>15.2</c:v>
                </c:pt>
                <c:pt idx="15">
                  <c:v>15.5</c:v>
                </c:pt>
              </c:numCache>
            </c:numRef>
          </c:val>
          <c:smooth val="0"/>
          <c:extLst xmlns:c16r2="http://schemas.microsoft.com/office/drawing/2015/06/chart">
            <c:ext xmlns:c16="http://schemas.microsoft.com/office/drawing/2014/chart" uri="{C3380CC4-5D6E-409C-BE32-E72D297353CC}">
              <c16:uniqueId val="{0000000C-B1EC-46AC-B76C-179FF5489F3B}"/>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dLbls>
            <c:dLbl>
              <c:idx val="0"/>
              <c:layout>
                <c:manualLayout>
                  <c:x val="-3.8865057264208192E-2"/>
                  <c:y val="2.566416121134841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B1EC-46AC-B76C-179FF5489F3B}"/>
                </c:ext>
              </c:extLst>
            </c:dLbl>
            <c:dLbl>
              <c:idx val="1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9E84-4159-B32A-74081443E9A3}"/>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Sheet1!$E$2:$E$17</c:f>
              <c:numCache>
                <c:formatCode>0.0</c:formatCode>
                <c:ptCount val="16"/>
                <c:pt idx="0">
                  <c:v>11.6</c:v>
                </c:pt>
                <c:pt idx="1">
                  <c:v>9.3000000000000007</c:v>
                </c:pt>
                <c:pt idx="2">
                  <c:v>9.9</c:v>
                </c:pt>
                <c:pt idx="4">
                  <c:v>9.4</c:v>
                </c:pt>
                <c:pt idx="5">
                  <c:v>11.3</c:v>
                </c:pt>
                <c:pt idx="6">
                  <c:v>11.2</c:v>
                </c:pt>
                <c:pt idx="7">
                  <c:v>11.1</c:v>
                </c:pt>
                <c:pt idx="8">
                  <c:v>9.3000000000000007</c:v>
                </c:pt>
                <c:pt idx="9">
                  <c:v>9.1</c:v>
                </c:pt>
                <c:pt idx="10">
                  <c:v>10.5</c:v>
                </c:pt>
                <c:pt idx="11">
                  <c:v>8.1</c:v>
                </c:pt>
                <c:pt idx="12">
                  <c:v>9.3000000000000007</c:v>
                </c:pt>
                <c:pt idx="14">
                  <c:v>11.9</c:v>
                </c:pt>
                <c:pt idx="15">
                  <c:v>11.6</c:v>
                </c:pt>
              </c:numCache>
            </c:numRef>
          </c:val>
          <c:smooth val="0"/>
          <c:extLst xmlns:c16r2="http://schemas.microsoft.com/office/drawing/2015/06/chart">
            <c:ext xmlns:c16="http://schemas.microsoft.com/office/drawing/2014/chart" uri="{C3380CC4-5D6E-409C-BE32-E72D297353CC}">
              <c16:uniqueId val="{0000000F-B1EC-46AC-B76C-179FF5489F3B}"/>
            </c:ext>
          </c:extLst>
        </c:ser>
        <c:ser>
          <c:idx val="4"/>
          <c:order val="4"/>
          <c:tx>
            <c:strRef>
              <c:f>Sheet1!$F$1</c:f>
              <c:strCache>
                <c:ptCount val="1"/>
                <c:pt idx="0">
                  <c:v>Staten Island</c:v>
                </c:pt>
              </c:strCache>
            </c:strRef>
          </c:tx>
          <c:marker>
            <c:symbol val="square"/>
            <c:size val="7"/>
          </c:marker>
          <c:dLbls>
            <c:dLbl>
              <c:idx val="0"/>
              <c:layout>
                <c:manualLayout>
                  <c:x val="-3.4752295629942705E-2"/>
                  <c:y val="-2.309774509021356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B1EC-46AC-B76C-179FF5489F3B}"/>
                </c:ext>
              </c:extLst>
            </c:dLbl>
            <c:dLbl>
              <c:idx val="1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9E84-4159-B32A-74081443E9A3}"/>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Sheet1!$F$2:$F$17</c:f>
              <c:numCache>
                <c:formatCode>0.0</c:formatCode>
                <c:ptCount val="16"/>
                <c:pt idx="0">
                  <c:v>15.7</c:v>
                </c:pt>
                <c:pt idx="1">
                  <c:v>11.2</c:v>
                </c:pt>
                <c:pt idx="2">
                  <c:v>12.9</c:v>
                </c:pt>
                <c:pt idx="4">
                  <c:v>11</c:v>
                </c:pt>
                <c:pt idx="5">
                  <c:v>12.6</c:v>
                </c:pt>
                <c:pt idx="6">
                  <c:v>10.9</c:v>
                </c:pt>
                <c:pt idx="7">
                  <c:v>9.6999999999999993</c:v>
                </c:pt>
                <c:pt idx="8">
                  <c:v>7.3</c:v>
                </c:pt>
                <c:pt idx="9">
                  <c:v>14.5</c:v>
                </c:pt>
                <c:pt idx="10">
                  <c:v>14.3</c:v>
                </c:pt>
                <c:pt idx="11">
                  <c:v>12.6</c:v>
                </c:pt>
                <c:pt idx="12">
                  <c:v>14.3</c:v>
                </c:pt>
                <c:pt idx="14">
                  <c:v>14.1</c:v>
                </c:pt>
                <c:pt idx="15">
                  <c:v>9.9</c:v>
                </c:pt>
              </c:numCache>
            </c:numRef>
          </c:val>
          <c:smooth val="0"/>
          <c:extLst xmlns:c16r2="http://schemas.microsoft.com/office/drawing/2015/06/chart">
            <c:ext xmlns:c16="http://schemas.microsoft.com/office/drawing/2014/chart" uri="{C3380CC4-5D6E-409C-BE32-E72D297353CC}">
              <c16:uniqueId val="{00000012-B1EC-46AC-B76C-179FF5489F3B}"/>
            </c:ext>
          </c:extLst>
        </c:ser>
        <c:dLbls>
          <c:showLegendKey val="0"/>
          <c:showVal val="0"/>
          <c:showCatName val="0"/>
          <c:showSerName val="0"/>
          <c:showPercent val="0"/>
          <c:showBubbleSize val="0"/>
        </c:dLbls>
        <c:marker val="1"/>
        <c:smooth val="0"/>
        <c:axId val="110747648"/>
        <c:axId val="110749184"/>
      </c:lineChart>
      <c:catAx>
        <c:axId val="11074764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749184"/>
        <c:crosses val="autoZero"/>
        <c:auto val="1"/>
        <c:lblAlgn val="ctr"/>
        <c:lblOffset val="100"/>
        <c:noMultiLvlLbl val="0"/>
      </c:catAx>
      <c:valAx>
        <c:axId val="110749184"/>
        <c:scaling>
          <c:orientation val="minMax"/>
          <c:max val="2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dirty="0">
                    <a:solidFill>
                      <a:schemeClr val="tx1"/>
                    </a:solidFill>
                    <a:effectLst/>
                  </a:rPr>
                  <a:t>Age-adjusted percent (%)</a:t>
                </a:r>
                <a:r>
                  <a:rPr lang="en-US" sz="1200" b="1" baseline="0" dirty="0">
                    <a:solidFill>
                      <a:schemeClr val="tx1"/>
                    </a:solidFill>
                    <a:effectLst/>
                  </a:rPr>
                  <a:t> of adults who have ever been told by a doctor, nurse of other health professional that they had asthma</a:t>
                </a:r>
                <a:endParaRPr lang="en-US" sz="1200" dirty="0">
                  <a:solidFill>
                    <a:schemeClr val="tx1"/>
                  </a:solidFill>
                  <a:effectLst/>
                </a:endParaRPr>
              </a:p>
            </c:rich>
          </c:tx>
          <c:layout>
            <c:manualLayout>
              <c:xMode val="edge"/>
              <c:yMode val="edge"/>
              <c:x val="8.7708685192708282E-4"/>
              <c:y val="0.12909214545314926"/>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7476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11904733827991E-2"/>
          <c:y val="2.9204957994257014E-2"/>
          <c:w val="0.87471579405242172"/>
          <c:h val="0.90307929283854682"/>
        </c:manualLayout>
      </c:layout>
      <c:barChart>
        <c:barDir val="col"/>
        <c:grouping val="clustered"/>
        <c:varyColors val="0"/>
        <c:ser>
          <c:idx val="0"/>
          <c:order val="0"/>
          <c:tx>
            <c:strRef>
              <c:f>Sheet1!$B$1</c:f>
              <c:strCache>
                <c:ptCount val="1"/>
                <c:pt idx="0">
                  <c:v>Asthma ever</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5"/>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3-5B81-4475-8F3C-BA536A4E766D}"/>
              </c:ext>
            </c:extLst>
          </c:dPt>
          <c:dPt>
            <c:idx val="6"/>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5-5B81-4475-8F3C-BA536A4E766D}"/>
              </c:ext>
            </c:extLst>
          </c:dPt>
          <c:dPt>
            <c:idx val="7"/>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5B81-4475-8F3C-BA536A4E766D}"/>
              </c:ext>
            </c:extLst>
          </c:dPt>
          <c:dPt>
            <c:idx val="10"/>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9-FC73-48A0-9140-3DE1B998C2D9}"/>
              </c:ext>
            </c:extLst>
          </c:dPt>
          <c:dPt>
            <c:idx val="12"/>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3F07-47EF-9B8D-3B9D2158BA6E}"/>
              </c:ext>
            </c:extLst>
          </c:dPt>
          <c:dPt>
            <c:idx val="13"/>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18-24</c:v>
                </c:pt>
                <c:pt idx="1">
                  <c:v>25-44</c:v>
                </c:pt>
                <c:pt idx="2">
                  <c:v>45-64</c:v>
                </c:pt>
                <c:pt idx="3">
                  <c:v>65+</c:v>
                </c:pt>
                <c:pt idx="5">
                  <c:v>Male</c:v>
                </c:pt>
                <c:pt idx="6">
                  <c:v>Female</c:v>
                </c:pt>
                <c:pt idx="8">
                  <c:v>Hispanic</c:v>
                </c:pt>
                <c:pt idx="9">
                  <c:v>Non-Hispanic black</c:v>
                </c:pt>
                <c:pt idx="10">
                  <c:v>Non-Hispanic white</c:v>
                </c:pt>
              </c:strCache>
            </c:strRef>
          </c:cat>
          <c:val>
            <c:numRef>
              <c:f>Sheet1!$B$2:$B$12</c:f>
              <c:numCache>
                <c:formatCode>0.0</c:formatCode>
                <c:ptCount val="11"/>
                <c:pt idx="0">
                  <c:v>18.2</c:v>
                </c:pt>
                <c:pt idx="1">
                  <c:v>13</c:v>
                </c:pt>
                <c:pt idx="2">
                  <c:v>21.9</c:v>
                </c:pt>
                <c:pt idx="3">
                  <c:v>17</c:v>
                </c:pt>
                <c:pt idx="5">
                  <c:v>13.9</c:v>
                </c:pt>
                <c:pt idx="6">
                  <c:v>19.399999999999999</c:v>
                </c:pt>
                <c:pt idx="8">
                  <c:v>19.7</c:v>
                </c:pt>
                <c:pt idx="9">
                  <c:v>15.6</c:v>
                </c:pt>
                <c:pt idx="10">
                  <c:v>13.1</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38181248"/>
        <c:axId val="138183040"/>
      </c:barChart>
      <c:catAx>
        <c:axId val="13818124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8183040"/>
        <c:crosses val="autoZero"/>
        <c:auto val="1"/>
        <c:lblAlgn val="ctr"/>
        <c:lblOffset val="100"/>
        <c:noMultiLvlLbl val="0"/>
      </c:catAx>
      <c:valAx>
        <c:axId val="138183040"/>
        <c:scaling>
          <c:orientation val="minMax"/>
          <c:max val="24"/>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percent (%) of adults who have ever been told by a doctor, nurse of other health professional that they had asthma</a:t>
                </a:r>
                <a:endParaRPr lang="en-US" sz="1200" dirty="0">
                  <a:effectLst/>
                </a:endParaRPr>
              </a:p>
            </c:rich>
          </c:tx>
          <c:layout>
            <c:manualLayout>
              <c:xMode val="edge"/>
              <c:yMode val="edge"/>
              <c:x val="0"/>
              <c:y val="9.5049274612578602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8181248"/>
        <c:crosses val="autoZero"/>
        <c:crossBetween val="between"/>
        <c:majorUnit val="4"/>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13455954993478E-2"/>
          <c:y val="9.4029333256864217E-2"/>
          <c:w val="0.89268981716919649"/>
          <c:h val="0.83697079648661865"/>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3.8935985009377956E-2"/>
                  <c:y val="2.8521507839855231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13"/>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113-4ED0-AAE3-E8FE8C694AD2}"/>
                </c:ext>
              </c:extLst>
            </c:dLbl>
            <c:dLbl>
              <c:idx val="1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339-489E-91B6-07E36E5CF3F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Sheet1!$B$2:$B$17</c:f>
              <c:numCache>
                <c:formatCode>0.0</c:formatCode>
                <c:ptCount val="16"/>
                <c:pt idx="0">
                  <c:v>6.2</c:v>
                </c:pt>
                <c:pt idx="1">
                  <c:v>6.7</c:v>
                </c:pt>
                <c:pt idx="2">
                  <c:v>7.6</c:v>
                </c:pt>
                <c:pt idx="4">
                  <c:v>7.4</c:v>
                </c:pt>
                <c:pt idx="5">
                  <c:v>5.0999999999999996</c:v>
                </c:pt>
                <c:pt idx="6">
                  <c:v>8.1</c:v>
                </c:pt>
                <c:pt idx="7">
                  <c:v>6.6</c:v>
                </c:pt>
                <c:pt idx="8">
                  <c:v>5.9</c:v>
                </c:pt>
                <c:pt idx="9">
                  <c:v>7.2</c:v>
                </c:pt>
                <c:pt idx="10">
                  <c:v>7.6</c:v>
                </c:pt>
                <c:pt idx="11">
                  <c:v>6.3</c:v>
                </c:pt>
                <c:pt idx="12">
                  <c:v>4.7</c:v>
                </c:pt>
                <c:pt idx="14">
                  <c:v>6.1</c:v>
                </c:pt>
                <c:pt idx="15">
                  <c:v>6.8</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3.6089091039647934E-2"/>
                  <c:y val="-2.03739379633642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E1C4-4F2D-A5CF-EB4AC35C7F5D}"/>
                </c:ext>
              </c:extLst>
            </c:dLbl>
            <c:dLbl>
              <c:idx val="15"/>
              <c:layout>
                <c:manualLayout>
                  <c:x val="1.3765733447491369E-3"/>
                  <c:y val="1.273371122710263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339-489E-91B6-07E36E5CF3FD}"/>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Sheet1!$C$2:$C$17</c:f>
              <c:numCache>
                <c:formatCode>0.0</c:formatCode>
                <c:ptCount val="16"/>
                <c:pt idx="0">
                  <c:v>3.8</c:v>
                </c:pt>
                <c:pt idx="1">
                  <c:v>4.4000000000000004</c:v>
                </c:pt>
                <c:pt idx="2">
                  <c:v>5.5</c:v>
                </c:pt>
                <c:pt idx="4">
                  <c:v>5</c:v>
                </c:pt>
                <c:pt idx="5">
                  <c:v>4.2</c:v>
                </c:pt>
                <c:pt idx="6">
                  <c:v>3.9</c:v>
                </c:pt>
                <c:pt idx="7">
                  <c:v>4</c:v>
                </c:pt>
                <c:pt idx="8">
                  <c:v>3.1</c:v>
                </c:pt>
                <c:pt idx="9">
                  <c:v>4.5999999999999996</c:v>
                </c:pt>
                <c:pt idx="10">
                  <c:v>4.2</c:v>
                </c:pt>
                <c:pt idx="11">
                  <c:v>4.2</c:v>
                </c:pt>
                <c:pt idx="12">
                  <c:v>3</c:v>
                </c:pt>
                <c:pt idx="14">
                  <c:v>4.0999999999999996</c:v>
                </c:pt>
                <c:pt idx="15">
                  <c:v>3.7</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3.6089091039647934E-2"/>
                  <c:y val="5.093484490841052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E1C4-4F2D-A5CF-EB4AC35C7F5D}"/>
                </c:ext>
              </c:extLst>
            </c:dLbl>
            <c:dLbl>
              <c:idx val="1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339-489E-91B6-07E36E5CF3FD}"/>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Sheet1!$D$2:$D$17</c:f>
              <c:numCache>
                <c:formatCode>0.0</c:formatCode>
                <c:ptCount val="16"/>
                <c:pt idx="0">
                  <c:v>4.5999999999999996</c:v>
                </c:pt>
                <c:pt idx="1">
                  <c:v>4.8</c:v>
                </c:pt>
                <c:pt idx="2">
                  <c:v>4.3</c:v>
                </c:pt>
                <c:pt idx="4">
                  <c:v>6.5</c:v>
                </c:pt>
                <c:pt idx="5">
                  <c:v>4.5999999999999996</c:v>
                </c:pt>
                <c:pt idx="6">
                  <c:v>6</c:v>
                </c:pt>
                <c:pt idx="7">
                  <c:v>2.7</c:v>
                </c:pt>
                <c:pt idx="8">
                  <c:v>4.5999999999999996</c:v>
                </c:pt>
                <c:pt idx="9">
                  <c:v>3.5</c:v>
                </c:pt>
                <c:pt idx="10">
                  <c:v>4.3</c:v>
                </c:pt>
                <c:pt idx="11">
                  <c:v>4.3</c:v>
                </c:pt>
                <c:pt idx="12">
                  <c:v>4.0999999999999996</c:v>
                </c:pt>
                <c:pt idx="14">
                  <c:v>4.2</c:v>
                </c:pt>
                <c:pt idx="15">
                  <c:v>4.5999999999999996</c:v>
                </c:pt>
              </c:numCache>
            </c:numRef>
          </c:val>
          <c:smooth val="0"/>
          <c:extLst xmlns:c16r2="http://schemas.microsoft.com/office/drawing/2015/06/chart">
            <c:ext xmlns:c16="http://schemas.microsoft.com/office/drawing/2014/chart" uri="{C3380CC4-5D6E-409C-BE32-E72D297353CC}">
              <c16:uniqueId val="{0000000B-E1C4-4F2D-A5CF-EB4AC35C7F5D}"/>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dLbls>
            <c:dLbl>
              <c:idx val="0"/>
              <c:layout>
                <c:manualLayout>
                  <c:x val="-3.4700943985900172E-2"/>
                  <c:y val="1.273371122710263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E1C4-4F2D-A5CF-EB4AC35C7F5D}"/>
                </c:ext>
              </c:extLst>
            </c:dLbl>
            <c:dLbl>
              <c:idx val="1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2339-489E-91B6-07E36E5CF3FD}"/>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Sheet1!$E$2:$E$17</c:f>
              <c:numCache>
                <c:formatCode>0.0</c:formatCode>
                <c:ptCount val="16"/>
                <c:pt idx="0">
                  <c:v>3.7</c:v>
                </c:pt>
                <c:pt idx="1">
                  <c:v>3.8</c:v>
                </c:pt>
                <c:pt idx="2">
                  <c:v>3.3</c:v>
                </c:pt>
                <c:pt idx="4">
                  <c:v>3.8</c:v>
                </c:pt>
                <c:pt idx="5">
                  <c:v>4.0999999999999996</c:v>
                </c:pt>
                <c:pt idx="6">
                  <c:v>4.8</c:v>
                </c:pt>
                <c:pt idx="7">
                  <c:v>4.0999999999999996</c:v>
                </c:pt>
                <c:pt idx="8">
                  <c:v>2.6</c:v>
                </c:pt>
                <c:pt idx="9">
                  <c:v>3.6</c:v>
                </c:pt>
                <c:pt idx="10">
                  <c:v>3.6</c:v>
                </c:pt>
                <c:pt idx="11">
                  <c:v>2.4</c:v>
                </c:pt>
                <c:pt idx="12">
                  <c:v>3.2</c:v>
                </c:pt>
                <c:pt idx="14">
                  <c:v>4.8</c:v>
                </c:pt>
                <c:pt idx="15">
                  <c:v>3.9</c:v>
                </c:pt>
              </c:numCache>
            </c:numRef>
          </c:val>
          <c:smooth val="0"/>
          <c:extLst xmlns:c16r2="http://schemas.microsoft.com/office/drawing/2015/06/chart">
            <c:ext xmlns:c16="http://schemas.microsoft.com/office/drawing/2014/chart" uri="{C3380CC4-5D6E-409C-BE32-E72D297353CC}">
              <c16:uniqueId val="{0000000E-E1C4-4F2D-A5CF-EB4AC35C7F5D}"/>
            </c:ext>
          </c:extLst>
        </c:ser>
        <c:ser>
          <c:idx val="4"/>
          <c:order val="4"/>
          <c:tx>
            <c:strRef>
              <c:f>Sheet1!$F$1</c:f>
              <c:strCache>
                <c:ptCount val="1"/>
                <c:pt idx="0">
                  <c:v>Staten Island</c:v>
                </c:pt>
              </c:strCache>
            </c:strRef>
          </c:tx>
          <c:marker>
            <c:symbol val="square"/>
            <c:size val="7"/>
          </c:marker>
          <c:dLbls>
            <c:dLbl>
              <c:idx val="0"/>
              <c:layout>
                <c:manualLayout>
                  <c:x val="-3.4700943985900172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E1C4-4F2D-A5CF-EB4AC35C7F5D}"/>
                </c:ext>
              </c:extLst>
            </c:dLbl>
            <c:dLbl>
              <c:idx val="15"/>
              <c:layout>
                <c:manualLayout>
                  <c:x val="-6.8828667237456845E-3"/>
                  <c:y val="-2.5467422454205262E-3"/>
                </c:manualLayout>
              </c:layout>
              <c:tx>
                <c:rich>
                  <a:bodyPr/>
                  <a:lstStyle/>
                  <a:p>
                    <a:r>
                      <a:rPr lang="en-US" b="1" dirty="0">
                        <a:solidFill>
                          <a:srgbClr val="FF0000"/>
                        </a:solidFill>
                      </a:rPr>
                      <a:t>*1.7</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2339-489E-91B6-07E36E5CF3FD}"/>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Sheet1!$F$2:$F$17</c:f>
              <c:numCache>
                <c:formatCode>0.0</c:formatCode>
                <c:ptCount val="16"/>
                <c:pt idx="0">
                  <c:v>5.7</c:v>
                </c:pt>
                <c:pt idx="1">
                  <c:v>4</c:v>
                </c:pt>
                <c:pt idx="2">
                  <c:v>5.0999999999999996</c:v>
                </c:pt>
                <c:pt idx="4">
                  <c:v>3.9</c:v>
                </c:pt>
                <c:pt idx="5">
                  <c:v>5.3</c:v>
                </c:pt>
                <c:pt idx="6">
                  <c:v>4.8</c:v>
                </c:pt>
                <c:pt idx="7">
                  <c:v>4</c:v>
                </c:pt>
                <c:pt idx="8">
                  <c:v>4.7</c:v>
                </c:pt>
                <c:pt idx="9">
                  <c:v>4.2</c:v>
                </c:pt>
                <c:pt idx="10">
                  <c:v>3.7</c:v>
                </c:pt>
                <c:pt idx="11">
                  <c:v>1.9</c:v>
                </c:pt>
                <c:pt idx="12">
                  <c:v>5</c:v>
                </c:pt>
                <c:pt idx="14">
                  <c:v>6</c:v>
                </c:pt>
                <c:pt idx="15">
                  <c:v>1.7</c:v>
                </c:pt>
              </c:numCache>
            </c:numRef>
          </c:val>
          <c:smooth val="0"/>
          <c:extLst xmlns:c16r2="http://schemas.microsoft.com/office/drawing/2015/06/chart">
            <c:ext xmlns:c16="http://schemas.microsoft.com/office/drawing/2014/chart" uri="{C3380CC4-5D6E-409C-BE32-E72D297353CC}">
              <c16:uniqueId val="{00000011-E1C4-4F2D-A5CF-EB4AC35C7F5D}"/>
            </c:ext>
          </c:extLst>
        </c:ser>
        <c:dLbls>
          <c:showLegendKey val="0"/>
          <c:showVal val="0"/>
          <c:showCatName val="0"/>
          <c:showSerName val="0"/>
          <c:showPercent val="0"/>
          <c:showBubbleSize val="0"/>
        </c:dLbls>
        <c:marker val="1"/>
        <c:smooth val="0"/>
        <c:axId val="138279168"/>
        <c:axId val="138612736"/>
      </c:lineChart>
      <c:catAx>
        <c:axId val="13827916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8612736"/>
        <c:crosses val="autoZero"/>
        <c:auto val="1"/>
        <c:lblAlgn val="ctr"/>
        <c:lblOffset val="100"/>
        <c:noMultiLvlLbl val="0"/>
      </c:catAx>
      <c:valAx>
        <c:axId val="138612736"/>
        <c:scaling>
          <c:orientation val="minMax"/>
          <c:max val="9"/>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dirty="0">
                    <a:solidFill>
                      <a:schemeClr val="tx1"/>
                    </a:solidFill>
                    <a:effectLst/>
                  </a:rPr>
                  <a:t>Age-adjusted percent (%)</a:t>
                </a:r>
                <a:r>
                  <a:rPr lang="en-US" sz="1200" b="1" baseline="0" dirty="0">
                    <a:solidFill>
                      <a:schemeClr val="tx1"/>
                    </a:solidFill>
                    <a:effectLst/>
                  </a:rPr>
                  <a:t> of adults who have had</a:t>
                </a:r>
                <a:r>
                  <a:rPr lang="en-US" sz="1200" b="1" dirty="0">
                    <a:solidFill>
                      <a:schemeClr val="tx1"/>
                    </a:solidFill>
                    <a:effectLst/>
                  </a:rPr>
                  <a:t> an episode of asthma or an asthma attack in</a:t>
                </a:r>
                <a:r>
                  <a:rPr lang="en-US" sz="1200" b="1" baseline="0" dirty="0">
                    <a:solidFill>
                      <a:schemeClr val="tx1"/>
                    </a:solidFill>
                    <a:effectLst/>
                  </a:rPr>
                  <a:t> the past 12 months</a:t>
                </a:r>
                <a:endParaRPr lang="en-US" sz="1200" dirty="0">
                  <a:solidFill>
                    <a:schemeClr val="tx1"/>
                  </a:solidFill>
                  <a:effectLst/>
                </a:endParaRPr>
              </a:p>
            </c:rich>
          </c:tx>
          <c:layout>
            <c:manualLayout>
              <c:xMode val="edge"/>
              <c:yMode val="edge"/>
              <c:x val="0"/>
              <c:y val="0.12392006598268256"/>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82791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895985827155822E-2"/>
          <c:y val="2.9204957994257014E-2"/>
          <c:w val="0.88383171295909391"/>
          <c:h val="0.90307929283854682"/>
        </c:manualLayout>
      </c:layout>
      <c:barChart>
        <c:barDir val="col"/>
        <c:grouping val="clustered"/>
        <c:varyColors val="0"/>
        <c:ser>
          <c:idx val="0"/>
          <c:order val="0"/>
          <c:tx>
            <c:strRef>
              <c:f>Sheet1!$B$1</c:f>
              <c:strCache>
                <c:ptCount val="1"/>
                <c:pt idx="0">
                  <c:v>Current asthma</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5"/>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3-5367-4EA8-AF22-8D718A99B001}"/>
              </c:ext>
            </c:extLst>
          </c:dPt>
          <c:dPt>
            <c:idx val="6"/>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5-5367-4EA8-AF22-8D718A99B001}"/>
              </c:ext>
            </c:extLst>
          </c:dPt>
          <c:dPt>
            <c:idx val="7"/>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5367-4EA8-AF22-8D718A99B001}"/>
              </c:ext>
            </c:extLst>
          </c:dPt>
          <c:dPt>
            <c:idx val="10"/>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9-FC73-48A0-9140-3DE1B998C2D9}"/>
              </c:ext>
            </c:extLst>
          </c:dPt>
          <c:dPt>
            <c:idx val="12"/>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3F07-47EF-9B8D-3B9D2158BA6E}"/>
              </c:ext>
            </c:extLst>
          </c:dPt>
          <c:dPt>
            <c:idx val="13"/>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dLbl>
              <c:idx val="10"/>
              <c:tx>
                <c:rich>
                  <a:bodyPr/>
                  <a:lstStyle/>
                  <a:p>
                    <a:pPr>
                      <a:defRPr sz="1200" b="0">
                        <a:solidFill>
                          <a:schemeClr val="tx1"/>
                        </a:solidFill>
                      </a:defRPr>
                    </a:pPr>
                    <a:r>
                      <a:rPr lang="en-US" b="0">
                        <a:solidFill>
                          <a:schemeClr val="tx1"/>
                        </a:solidFill>
                      </a:rPr>
                      <a:t>*6.6</a:t>
                    </a:r>
                  </a:p>
                </c:rich>
              </c:tx>
              <c:numFmt formatCode="#,##0.0" sourceLinked="0"/>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16F-41D5-9DC2-72FB41DFAE7B}"/>
                </c:ext>
              </c:extLst>
            </c:dLbl>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18-24</c:v>
                </c:pt>
                <c:pt idx="1">
                  <c:v>25-44</c:v>
                </c:pt>
                <c:pt idx="2">
                  <c:v>45-64</c:v>
                </c:pt>
                <c:pt idx="3">
                  <c:v>65+</c:v>
                </c:pt>
                <c:pt idx="5">
                  <c:v>Male</c:v>
                </c:pt>
                <c:pt idx="6">
                  <c:v>Female</c:v>
                </c:pt>
                <c:pt idx="8">
                  <c:v>Hispanic</c:v>
                </c:pt>
                <c:pt idx="9">
                  <c:v>Non-Hispanic black</c:v>
                </c:pt>
                <c:pt idx="10">
                  <c:v>Non-Hispanic white</c:v>
                </c:pt>
              </c:strCache>
            </c:strRef>
          </c:cat>
          <c:val>
            <c:numRef>
              <c:f>Sheet1!$B$2:$B$12</c:f>
              <c:numCache>
                <c:formatCode>General</c:formatCode>
                <c:ptCount val="11"/>
                <c:pt idx="1">
                  <c:v>5</c:v>
                </c:pt>
                <c:pt idx="2">
                  <c:v>11.1</c:v>
                </c:pt>
                <c:pt idx="3">
                  <c:v>5.5</c:v>
                </c:pt>
                <c:pt idx="5" formatCode="0.0">
                  <c:v>4.5</c:v>
                </c:pt>
                <c:pt idx="6" formatCode="0.0">
                  <c:v>8.5</c:v>
                </c:pt>
                <c:pt idx="8" formatCode="0.0">
                  <c:v>7.8</c:v>
                </c:pt>
                <c:pt idx="9" formatCode="0.0">
                  <c:v>5.8</c:v>
                </c:pt>
                <c:pt idx="10" formatCode="0.0">
                  <c:v>6.6</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38733440"/>
        <c:axId val="138734976"/>
      </c:barChart>
      <c:catAx>
        <c:axId val="13873344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8734976"/>
        <c:crosses val="autoZero"/>
        <c:auto val="1"/>
        <c:lblAlgn val="ctr"/>
        <c:lblOffset val="100"/>
        <c:noMultiLvlLbl val="0"/>
      </c:catAx>
      <c:valAx>
        <c:axId val="138734976"/>
        <c:scaling>
          <c:orientation val="minMax"/>
          <c:max val="12"/>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latin typeface="+mn-lt"/>
                  </a:rPr>
                  <a:t>Age-adjusted percent (%) of adults who have had an episode of asthma or an asthma attack in the past 12 months</a:t>
                </a:r>
                <a:endParaRPr lang="en-US" sz="1200" dirty="0">
                  <a:effectLst/>
                  <a:latin typeface="+mn-lt"/>
                </a:endParaRPr>
              </a:p>
            </c:rich>
          </c:tx>
          <c:layout>
            <c:manualLayout>
              <c:xMode val="edge"/>
              <c:yMode val="edge"/>
              <c:x val="0"/>
              <c:y val="9.5049274612578602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8733440"/>
        <c:crosses val="autoZero"/>
        <c:crossBetween val="between"/>
        <c:majorUnit val="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13455954993478E-2"/>
          <c:y val="4.8187972839294747E-2"/>
          <c:w val="0.89268981716919649"/>
          <c:h val="0.87007844567708548"/>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4.5805355355699975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2AE-4A91-BE2A-8C44BD90C125}"/>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1FB-40D0-865E-909D22CA772F}"/>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Sheet1!$B$2:$B$11</c:f>
              <c:numCache>
                <c:formatCode>General</c:formatCode>
                <c:ptCount val="10"/>
                <c:pt idx="0">
                  <c:v>184.5</c:v>
                </c:pt>
                <c:pt idx="1">
                  <c:v>189.4</c:v>
                </c:pt>
                <c:pt idx="2">
                  <c:v>206.3</c:v>
                </c:pt>
                <c:pt idx="3">
                  <c:v>220.3</c:v>
                </c:pt>
                <c:pt idx="4">
                  <c:v>211.8</c:v>
                </c:pt>
                <c:pt idx="5">
                  <c:v>199</c:v>
                </c:pt>
                <c:pt idx="6">
                  <c:v>191.7</c:v>
                </c:pt>
                <c:pt idx="7">
                  <c:v>218.1</c:v>
                </c:pt>
                <c:pt idx="8">
                  <c:v>224</c:v>
                </c:pt>
                <c:pt idx="9">
                  <c:v>225.1</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4.5805355355699975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82AE-4A91-BE2A-8C44BD90C125}"/>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1FB-40D0-865E-909D22CA772F}"/>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Sheet1!$C$2:$C$11</c:f>
              <c:numCache>
                <c:formatCode>General</c:formatCode>
                <c:ptCount val="10"/>
                <c:pt idx="0">
                  <c:v>77.400000000000006</c:v>
                </c:pt>
                <c:pt idx="1">
                  <c:v>75.900000000000006</c:v>
                </c:pt>
                <c:pt idx="2">
                  <c:v>76.400000000000006</c:v>
                </c:pt>
                <c:pt idx="3">
                  <c:v>105.4</c:v>
                </c:pt>
                <c:pt idx="4">
                  <c:v>105.8</c:v>
                </c:pt>
                <c:pt idx="5">
                  <c:v>115.7</c:v>
                </c:pt>
                <c:pt idx="6">
                  <c:v>121.1</c:v>
                </c:pt>
                <c:pt idx="7">
                  <c:v>129.30000000000001</c:v>
                </c:pt>
                <c:pt idx="8">
                  <c:v>122.6</c:v>
                </c:pt>
                <c:pt idx="9">
                  <c:v>120.2</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4.5805355355699975E-2"/>
                  <c:y val="5.093484490841052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82AE-4A91-BE2A-8C44BD90C125}"/>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82AE-4A91-BE2A-8C44BD90C125}"/>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Sheet1!$D$2:$D$11</c:f>
              <c:numCache>
                <c:formatCode>General</c:formatCode>
                <c:ptCount val="10"/>
                <c:pt idx="0">
                  <c:v>138.30000000000001</c:v>
                </c:pt>
                <c:pt idx="1">
                  <c:v>146.30000000000001</c:v>
                </c:pt>
                <c:pt idx="2">
                  <c:v>150.80000000000001</c:v>
                </c:pt>
                <c:pt idx="3">
                  <c:v>111.3</c:v>
                </c:pt>
                <c:pt idx="4">
                  <c:v>111</c:v>
                </c:pt>
                <c:pt idx="5">
                  <c:v>100</c:v>
                </c:pt>
                <c:pt idx="6">
                  <c:v>105.1</c:v>
                </c:pt>
                <c:pt idx="7">
                  <c:v>109</c:v>
                </c:pt>
                <c:pt idx="8">
                  <c:v>101.6</c:v>
                </c:pt>
                <c:pt idx="9">
                  <c:v>106.6</c:v>
                </c:pt>
              </c:numCache>
            </c:numRef>
          </c:val>
          <c:smooth val="0"/>
          <c:extLst xmlns:c16r2="http://schemas.microsoft.com/office/drawing/2015/06/chart">
            <c:ext xmlns:c16="http://schemas.microsoft.com/office/drawing/2014/chart" uri="{C3380CC4-5D6E-409C-BE32-E72D297353CC}">
              <c16:uniqueId val="{0000000B-E1C4-4F2D-A5CF-EB4AC35C7F5D}"/>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dLbls>
            <c:dLbl>
              <c:idx val="0"/>
              <c:layout>
                <c:manualLayout>
                  <c:x val="-3.7477128799083936E-2"/>
                  <c:y val="7.640226736261578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82AE-4A91-BE2A-8C44BD90C125}"/>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82AE-4A91-BE2A-8C44BD90C125}"/>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Sheet1!$E$2:$E$11</c:f>
              <c:numCache>
                <c:formatCode>General</c:formatCode>
                <c:ptCount val="10"/>
                <c:pt idx="0">
                  <c:v>55.3</c:v>
                </c:pt>
                <c:pt idx="1">
                  <c:v>58.8</c:v>
                </c:pt>
                <c:pt idx="2">
                  <c:v>51.3</c:v>
                </c:pt>
                <c:pt idx="3">
                  <c:v>55.3</c:v>
                </c:pt>
                <c:pt idx="4">
                  <c:v>59.6</c:v>
                </c:pt>
                <c:pt idx="5">
                  <c:v>59.2</c:v>
                </c:pt>
                <c:pt idx="6">
                  <c:v>61.8</c:v>
                </c:pt>
                <c:pt idx="7">
                  <c:v>64.5</c:v>
                </c:pt>
                <c:pt idx="8">
                  <c:v>60.3</c:v>
                </c:pt>
                <c:pt idx="9">
                  <c:v>60.7</c:v>
                </c:pt>
              </c:numCache>
            </c:numRef>
          </c:val>
          <c:smooth val="0"/>
          <c:extLst xmlns:c16r2="http://schemas.microsoft.com/office/drawing/2015/06/chart">
            <c:ext xmlns:c16="http://schemas.microsoft.com/office/drawing/2014/chart" uri="{C3380CC4-5D6E-409C-BE32-E72D297353CC}">
              <c16:uniqueId val="{0000000E-E1C4-4F2D-A5CF-EB4AC35C7F5D}"/>
            </c:ext>
          </c:extLst>
        </c:ser>
        <c:ser>
          <c:idx val="4"/>
          <c:order val="4"/>
          <c:tx>
            <c:strRef>
              <c:f>Sheet1!$F$1</c:f>
              <c:strCache>
                <c:ptCount val="1"/>
                <c:pt idx="0">
                  <c:v>Staten Island</c:v>
                </c:pt>
              </c:strCache>
            </c:strRef>
          </c:tx>
          <c:marker>
            <c:symbol val="square"/>
            <c:size val="7"/>
          </c:marker>
          <c:dLbls>
            <c:dLbl>
              <c:idx val="0"/>
              <c:layout>
                <c:manualLayout>
                  <c:x val="-3.6089091039647934E-2"/>
                  <c:y val="-1.782739624882905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82AE-4A91-BE2A-8C44BD90C125}"/>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2AE-4A91-BE2A-8C44BD90C125}"/>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Sheet1!$F$2:$F$11</c:f>
              <c:numCache>
                <c:formatCode>General</c:formatCode>
                <c:ptCount val="10"/>
                <c:pt idx="0">
                  <c:v>60.3</c:v>
                </c:pt>
                <c:pt idx="1">
                  <c:v>64.7</c:v>
                </c:pt>
                <c:pt idx="2">
                  <c:v>63.8</c:v>
                </c:pt>
                <c:pt idx="3">
                  <c:v>72.8</c:v>
                </c:pt>
                <c:pt idx="4">
                  <c:v>80.400000000000006</c:v>
                </c:pt>
                <c:pt idx="5">
                  <c:v>78.099999999999994</c:v>
                </c:pt>
                <c:pt idx="6">
                  <c:v>78</c:v>
                </c:pt>
                <c:pt idx="7">
                  <c:v>85.9</c:v>
                </c:pt>
                <c:pt idx="8">
                  <c:v>73.3</c:v>
                </c:pt>
                <c:pt idx="9">
                  <c:v>73.7</c:v>
                </c:pt>
              </c:numCache>
            </c:numRef>
          </c:val>
          <c:smooth val="0"/>
          <c:extLst xmlns:c16r2="http://schemas.microsoft.com/office/drawing/2015/06/chart">
            <c:ext xmlns:c16="http://schemas.microsoft.com/office/drawing/2014/chart" uri="{C3380CC4-5D6E-409C-BE32-E72D297353CC}">
              <c16:uniqueId val="{00000011-E1C4-4F2D-A5CF-EB4AC35C7F5D}"/>
            </c:ext>
          </c:extLst>
        </c:ser>
        <c:dLbls>
          <c:showLegendKey val="0"/>
          <c:showVal val="0"/>
          <c:showCatName val="0"/>
          <c:showSerName val="0"/>
          <c:showPercent val="0"/>
          <c:showBubbleSize val="0"/>
        </c:dLbls>
        <c:marker val="1"/>
        <c:smooth val="0"/>
        <c:axId val="143066240"/>
        <c:axId val="143067776"/>
      </c:lineChart>
      <c:catAx>
        <c:axId val="14306624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3067776"/>
        <c:crosses val="autoZero"/>
        <c:auto val="1"/>
        <c:lblAlgn val="ctr"/>
        <c:lblOffset val="100"/>
        <c:noMultiLvlLbl val="0"/>
      </c:catAx>
      <c:valAx>
        <c:axId val="143067776"/>
        <c:scaling>
          <c:orientation val="minMax"/>
          <c:max val="25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100" b="1" i="0" baseline="0" dirty="0">
                    <a:effectLst/>
                  </a:rPr>
                  <a:t>Age-adjusted rate of asthma-related ED visits among NYC residents 18 years and older per 10,000 </a:t>
                </a:r>
                <a:endParaRPr lang="en-US" sz="1100" dirty="0">
                  <a:effectLst/>
                </a:endParaRPr>
              </a:p>
            </c:rich>
          </c:tx>
          <c:layout>
            <c:manualLayout>
              <c:xMode val="edge"/>
              <c:yMode val="edge"/>
              <c:x val="0"/>
              <c:y val="0.1188265814918415"/>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30662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85229398377439E-2"/>
          <c:y val="9.4029333256864217E-2"/>
          <c:w val="0.90101804372581251"/>
          <c:h val="0.82423708525951611"/>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4.5805355355699975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EFC-48A5-A754-9DF66994B257}"/>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1FB-40D0-865E-909D22CA772F}"/>
                </c:ext>
              </c:extLst>
            </c:dLbl>
            <c:dLbl>
              <c:idx val="1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EFC-48A5-A754-9DF66994B257}"/>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Sheet1!$B$2:$B$11</c:f>
              <c:numCache>
                <c:formatCode>General</c:formatCode>
                <c:ptCount val="10"/>
                <c:pt idx="0">
                  <c:v>53.9</c:v>
                </c:pt>
                <c:pt idx="1">
                  <c:v>55.8</c:v>
                </c:pt>
                <c:pt idx="2">
                  <c:v>57.7</c:v>
                </c:pt>
                <c:pt idx="3">
                  <c:v>60.9</c:v>
                </c:pt>
                <c:pt idx="4">
                  <c:v>63.3</c:v>
                </c:pt>
                <c:pt idx="5">
                  <c:v>56.3</c:v>
                </c:pt>
                <c:pt idx="6">
                  <c:v>52.8</c:v>
                </c:pt>
                <c:pt idx="7">
                  <c:v>50.6</c:v>
                </c:pt>
                <c:pt idx="8">
                  <c:v>45.1</c:v>
                </c:pt>
                <c:pt idx="9">
                  <c:v>44.8</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4.5805464650011743E-2"/>
                  <c:y val="-1.528045347252315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5EFC-48A5-A754-9DF66994B257}"/>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1FB-40D0-865E-909D22CA772F}"/>
                </c:ext>
              </c:extLst>
            </c:dLbl>
            <c:dLbl>
              <c:idx val="1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5EFC-48A5-A754-9DF66994B257}"/>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Sheet1!$C$2:$C$11</c:f>
              <c:numCache>
                <c:formatCode>General</c:formatCode>
                <c:ptCount val="10"/>
                <c:pt idx="0">
                  <c:v>28.6</c:v>
                </c:pt>
                <c:pt idx="1">
                  <c:v>27.7</c:v>
                </c:pt>
                <c:pt idx="2">
                  <c:v>28.1</c:v>
                </c:pt>
                <c:pt idx="3">
                  <c:v>28.5</c:v>
                </c:pt>
                <c:pt idx="4">
                  <c:v>30.2</c:v>
                </c:pt>
                <c:pt idx="5">
                  <c:v>28.1</c:v>
                </c:pt>
                <c:pt idx="6">
                  <c:v>27.7</c:v>
                </c:pt>
                <c:pt idx="7">
                  <c:v>26.2</c:v>
                </c:pt>
                <c:pt idx="8">
                  <c:v>25.1</c:v>
                </c:pt>
                <c:pt idx="9">
                  <c:v>22.1</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4.5805355355699975E-2"/>
                  <c:y val="5.093484490841052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5EFC-48A5-A754-9DF66994B257}"/>
                </c:ext>
              </c:extLst>
            </c:dLbl>
            <c:dLbl>
              <c:idx val="9"/>
              <c:layout>
                <c:manualLayout>
                  <c:x val="-6.940188797180032E-3"/>
                  <c:y val="-5.093484490841052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5EFC-48A5-A754-9DF66994B257}"/>
                </c:ext>
              </c:extLst>
            </c:dLbl>
            <c:dLbl>
              <c:idx val="1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5EFC-48A5-A754-9DF66994B257}"/>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Sheet1!$D$2:$D$11</c:f>
              <c:numCache>
                <c:formatCode>General</c:formatCode>
                <c:ptCount val="10"/>
                <c:pt idx="0">
                  <c:v>22.2</c:v>
                </c:pt>
                <c:pt idx="1">
                  <c:v>24</c:v>
                </c:pt>
                <c:pt idx="2">
                  <c:v>22.7</c:v>
                </c:pt>
                <c:pt idx="3">
                  <c:v>24.8</c:v>
                </c:pt>
                <c:pt idx="4">
                  <c:v>24.9</c:v>
                </c:pt>
                <c:pt idx="5">
                  <c:v>21.9</c:v>
                </c:pt>
                <c:pt idx="6">
                  <c:v>20.3</c:v>
                </c:pt>
                <c:pt idx="7">
                  <c:v>19.7</c:v>
                </c:pt>
                <c:pt idx="8">
                  <c:v>18.600000000000001</c:v>
                </c:pt>
                <c:pt idx="9">
                  <c:v>17.399999999999999</c:v>
                </c:pt>
              </c:numCache>
            </c:numRef>
          </c:val>
          <c:smooth val="0"/>
          <c:extLst xmlns:c16r2="http://schemas.microsoft.com/office/drawing/2015/06/chart">
            <c:ext xmlns:c16="http://schemas.microsoft.com/office/drawing/2014/chart" uri="{C3380CC4-5D6E-409C-BE32-E72D297353CC}">
              <c16:uniqueId val="{0000000B-E1C4-4F2D-A5CF-EB4AC35C7F5D}"/>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dLbls>
            <c:dLbl>
              <c:idx val="0"/>
              <c:layout>
                <c:manualLayout>
                  <c:x val="-4.5805464650011743E-2"/>
                  <c:y val="-7.640226736261578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5EFC-48A5-A754-9DF66994B257}"/>
                </c:ext>
              </c:extLst>
            </c:dLbl>
            <c:dLbl>
              <c:idx val="9"/>
              <c:layout>
                <c:manualLayout>
                  <c:x val="-6.940188797180032E-3"/>
                  <c:y val="1.273371122710272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5EFC-48A5-A754-9DF66994B257}"/>
                </c:ext>
              </c:extLst>
            </c:dLbl>
            <c:dLbl>
              <c:idx val="1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5EFC-48A5-A754-9DF66994B257}"/>
                </c:ext>
              </c:extLst>
            </c:dLbl>
            <c:numFmt formatCode="#,##0.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Sheet1!$E$2:$E$11</c:f>
              <c:numCache>
                <c:formatCode>General</c:formatCode>
                <c:ptCount val="10"/>
                <c:pt idx="0">
                  <c:v>16</c:v>
                </c:pt>
                <c:pt idx="1">
                  <c:v>16.2</c:v>
                </c:pt>
                <c:pt idx="2">
                  <c:v>15.6</c:v>
                </c:pt>
                <c:pt idx="3">
                  <c:v>16.100000000000001</c:v>
                </c:pt>
                <c:pt idx="4">
                  <c:v>15.7</c:v>
                </c:pt>
                <c:pt idx="5">
                  <c:v>15.2</c:v>
                </c:pt>
                <c:pt idx="6">
                  <c:v>15</c:v>
                </c:pt>
                <c:pt idx="7">
                  <c:v>14.2</c:v>
                </c:pt>
                <c:pt idx="8">
                  <c:v>13.3</c:v>
                </c:pt>
                <c:pt idx="9">
                  <c:v>12.9</c:v>
                </c:pt>
              </c:numCache>
            </c:numRef>
          </c:val>
          <c:smooth val="0"/>
          <c:extLst xmlns:c16r2="http://schemas.microsoft.com/office/drawing/2015/06/chart">
            <c:ext xmlns:c16="http://schemas.microsoft.com/office/drawing/2014/chart" uri="{C3380CC4-5D6E-409C-BE32-E72D297353CC}">
              <c16:uniqueId val="{0000000E-E1C4-4F2D-A5CF-EB4AC35C7F5D}"/>
            </c:ext>
          </c:extLst>
        </c:ser>
        <c:ser>
          <c:idx val="4"/>
          <c:order val="4"/>
          <c:tx>
            <c:strRef>
              <c:f>Sheet1!$F$1</c:f>
              <c:strCache>
                <c:ptCount val="1"/>
                <c:pt idx="0">
                  <c:v>Staten Island</c:v>
                </c:pt>
              </c:strCache>
            </c:strRef>
          </c:tx>
          <c:marker>
            <c:symbol val="square"/>
            <c:size val="7"/>
          </c:marker>
          <c:dLbls>
            <c:dLbl>
              <c:idx val="0"/>
              <c:layout>
                <c:manualLayout>
                  <c:x val="-4.5805464650011743E-2"/>
                  <c:y val="1.528005241075222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5EFC-48A5-A754-9DF66994B257}"/>
                </c:ext>
              </c:extLst>
            </c:dLbl>
            <c:dLbl>
              <c:idx val="9"/>
              <c:layout>
                <c:manualLayout>
                  <c:x val="-6.940188797180032E-3"/>
                  <c:y val="2.546742245420526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5EFC-48A5-A754-9DF66994B257}"/>
                </c:ext>
              </c:extLst>
            </c:dLbl>
            <c:dLbl>
              <c:idx val="1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5EFC-48A5-A754-9DF66994B257}"/>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Sheet1!$F$2:$F$11</c:f>
              <c:numCache>
                <c:formatCode>General</c:formatCode>
                <c:ptCount val="10"/>
                <c:pt idx="0">
                  <c:v>14.3</c:v>
                </c:pt>
                <c:pt idx="1">
                  <c:v>14.7</c:v>
                </c:pt>
                <c:pt idx="2">
                  <c:v>15.7</c:v>
                </c:pt>
                <c:pt idx="3">
                  <c:v>18.5</c:v>
                </c:pt>
                <c:pt idx="4">
                  <c:v>21.4</c:v>
                </c:pt>
                <c:pt idx="5">
                  <c:v>19.3</c:v>
                </c:pt>
                <c:pt idx="6">
                  <c:v>20.2</c:v>
                </c:pt>
                <c:pt idx="7">
                  <c:v>20.9</c:v>
                </c:pt>
                <c:pt idx="8">
                  <c:v>16.7</c:v>
                </c:pt>
                <c:pt idx="9">
                  <c:v>15.7</c:v>
                </c:pt>
              </c:numCache>
            </c:numRef>
          </c:val>
          <c:smooth val="0"/>
          <c:extLst xmlns:c16r2="http://schemas.microsoft.com/office/drawing/2015/06/chart">
            <c:ext xmlns:c16="http://schemas.microsoft.com/office/drawing/2014/chart" uri="{C3380CC4-5D6E-409C-BE32-E72D297353CC}">
              <c16:uniqueId val="{00000011-E1C4-4F2D-A5CF-EB4AC35C7F5D}"/>
            </c:ext>
          </c:extLst>
        </c:ser>
        <c:dLbls>
          <c:showLegendKey val="0"/>
          <c:showVal val="0"/>
          <c:showCatName val="0"/>
          <c:showSerName val="0"/>
          <c:showPercent val="0"/>
          <c:showBubbleSize val="0"/>
        </c:dLbls>
        <c:marker val="1"/>
        <c:smooth val="0"/>
        <c:axId val="143370112"/>
        <c:axId val="143371648"/>
      </c:lineChart>
      <c:catAx>
        <c:axId val="14337011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3371648"/>
        <c:crosses val="autoZero"/>
        <c:auto val="1"/>
        <c:lblAlgn val="ctr"/>
        <c:lblOffset val="100"/>
        <c:noMultiLvlLbl val="0"/>
      </c:catAx>
      <c:valAx>
        <c:axId val="143371648"/>
        <c:scaling>
          <c:orientation val="minMax"/>
          <c:max val="65"/>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chemeClr val="tx1"/>
                    </a:solidFill>
                    <a:latin typeface="+mn-lt"/>
                    <a:ea typeface="+mn-ea"/>
                    <a:cs typeface="+mn-cs"/>
                  </a:defRPr>
                </a:pPr>
                <a:r>
                  <a:rPr lang="en-US" sz="1100" b="1" i="0" baseline="0" dirty="0">
                    <a:effectLst/>
                  </a:rPr>
                  <a:t>Age-adjusted rate of asthma-related hospitalizations among NYC residents 18 years and older per 10,000 </a:t>
                </a:r>
                <a:endParaRPr lang="en-US" sz="1100" dirty="0">
                  <a:effectLst/>
                </a:endParaRPr>
              </a:p>
            </c:rich>
          </c:tx>
          <c:layout>
            <c:manualLayout>
              <c:xMode val="edge"/>
              <c:yMode val="edge"/>
              <c:x val="0"/>
              <c:y val="0.11627983924642098"/>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33701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239447341176E-2"/>
          <c:y val="9.2014435695537994E-2"/>
          <c:w val="0.89464951781473401"/>
          <c:h val="0.798271361913094"/>
        </c:manualLayout>
      </c:layout>
      <c:lineChart>
        <c:grouping val="standard"/>
        <c:varyColors val="0"/>
        <c:ser>
          <c:idx val="0"/>
          <c:order val="0"/>
          <c:tx>
            <c:strRef>
              <c:f>'Overweight Obese'!$A$17</c:f>
              <c:strCache>
                <c:ptCount val="1"/>
                <c:pt idx="0">
                  <c:v>Bronx</c:v>
                </c:pt>
              </c:strCache>
            </c:strRef>
          </c:tx>
          <c:spPr>
            <a:ln w="28575" cap="rnd">
              <a:solidFill>
                <a:schemeClr val="accent4"/>
              </a:solidFill>
              <a:round/>
            </a:ln>
            <a:effectLst/>
          </c:spPr>
          <c:marker>
            <c:symbol val="diamond"/>
            <c:size val="7"/>
            <c:spPr>
              <a:solidFill>
                <a:schemeClr val="accent4"/>
              </a:solidFill>
              <a:ln w="9525">
                <a:solidFill>
                  <a:schemeClr val="accent4"/>
                </a:solidFill>
              </a:ln>
              <a:effectLst/>
            </c:spPr>
          </c:marker>
          <c:dLbls>
            <c:dLbl>
              <c:idx val="0"/>
              <c:layout>
                <c:manualLayout>
                  <c:x val="-4.3245973965976153E-2"/>
                  <c:y val="-1.715686274509808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324-4280-9F95-A16A30744F26}"/>
                </c:ext>
              </c:extLst>
            </c:dLbl>
            <c:dLbl>
              <c:idx val="7"/>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324-4280-9F95-A16A30744F2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'Overweight Obese'!$B$16:$I$16</c:f>
              <c:numCache>
                <c:formatCode>General</c:formatCode>
                <c:ptCount val="8"/>
                <c:pt idx="0">
                  <c:v>2003</c:v>
                </c:pt>
                <c:pt idx="1">
                  <c:v>2005</c:v>
                </c:pt>
                <c:pt idx="2">
                  <c:v>2007</c:v>
                </c:pt>
                <c:pt idx="3">
                  <c:v>2009</c:v>
                </c:pt>
                <c:pt idx="4">
                  <c:v>2011</c:v>
                </c:pt>
                <c:pt idx="5">
                  <c:v>2013</c:v>
                </c:pt>
                <c:pt idx="6">
                  <c:v>2015</c:v>
                </c:pt>
                <c:pt idx="7">
                  <c:v>2017</c:v>
                </c:pt>
              </c:numCache>
            </c:numRef>
          </c:cat>
          <c:val>
            <c:numRef>
              <c:f>'Overweight Obese'!$B$17:$I$17</c:f>
              <c:numCache>
                <c:formatCode>General</c:formatCode>
                <c:ptCount val="8"/>
                <c:pt idx="0">
                  <c:v>15.3</c:v>
                </c:pt>
                <c:pt idx="1">
                  <c:v>12.9</c:v>
                </c:pt>
                <c:pt idx="2">
                  <c:v>14.4</c:v>
                </c:pt>
                <c:pt idx="3">
                  <c:v>12.9</c:v>
                </c:pt>
                <c:pt idx="4">
                  <c:v>14.8</c:v>
                </c:pt>
                <c:pt idx="5">
                  <c:v>13.4</c:v>
                </c:pt>
                <c:pt idx="6">
                  <c:v>16.600000000000001</c:v>
                </c:pt>
                <c:pt idx="7">
                  <c:v>17.600000000000001</c:v>
                </c:pt>
              </c:numCache>
            </c:numRef>
          </c:val>
          <c:smooth val="0"/>
          <c:extLst xmlns:c16r2="http://schemas.microsoft.com/office/drawing/2015/06/chart">
            <c:ext xmlns:c16="http://schemas.microsoft.com/office/drawing/2014/chart" uri="{C3380CC4-5D6E-409C-BE32-E72D297353CC}">
              <c16:uniqueId val="{00000002-5324-4280-9F95-A16A30744F26}"/>
            </c:ext>
          </c:extLst>
        </c:ser>
        <c:ser>
          <c:idx val="1"/>
          <c:order val="1"/>
          <c:tx>
            <c:strRef>
              <c:f>'Overweight Obese'!$A$18</c:f>
              <c:strCache>
                <c:ptCount val="1"/>
                <c:pt idx="0">
                  <c:v>Brooklyn</c:v>
                </c:pt>
              </c:strCache>
            </c:strRef>
          </c:tx>
          <c:spPr>
            <a:ln w="28575" cap="rnd">
              <a:solidFill>
                <a:schemeClr val="bg2"/>
              </a:solidFill>
              <a:round/>
            </a:ln>
            <a:effectLst/>
          </c:spPr>
          <c:marker>
            <c:symbol val="square"/>
            <c:size val="5"/>
            <c:spPr>
              <a:solidFill>
                <a:schemeClr val="bg2"/>
              </a:solidFill>
              <a:ln w="9525">
                <a:solidFill>
                  <a:schemeClr val="bg2"/>
                </a:solidFill>
              </a:ln>
              <a:effectLst/>
            </c:spPr>
          </c:marker>
          <c:dLbls>
            <c:dLbl>
              <c:idx val="0"/>
              <c:layout>
                <c:manualLayout>
                  <c:x val="-4.3137256011971999E-2"/>
                  <c:y val="1.71568627450979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324-4280-9F95-A16A30744F26}"/>
                </c:ext>
              </c:extLst>
            </c:dLbl>
            <c:dLbl>
              <c:idx val="7"/>
              <c:layout>
                <c:manualLayout>
                  <c:x val="1.2526030966321152E-3"/>
                  <c:y val="-1.960784313725490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324-4280-9F95-A16A30744F2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'Overweight Obese'!$B$16:$I$16</c:f>
              <c:numCache>
                <c:formatCode>General</c:formatCode>
                <c:ptCount val="8"/>
                <c:pt idx="0">
                  <c:v>2003</c:v>
                </c:pt>
                <c:pt idx="1">
                  <c:v>2005</c:v>
                </c:pt>
                <c:pt idx="2">
                  <c:v>2007</c:v>
                </c:pt>
                <c:pt idx="3">
                  <c:v>2009</c:v>
                </c:pt>
                <c:pt idx="4">
                  <c:v>2011</c:v>
                </c:pt>
                <c:pt idx="5">
                  <c:v>2013</c:v>
                </c:pt>
                <c:pt idx="6">
                  <c:v>2015</c:v>
                </c:pt>
                <c:pt idx="7">
                  <c:v>2017</c:v>
                </c:pt>
              </c:numCache>
            </c:numRef>
          </c:cat>
          <c:val>
            <c:numRef>
              <c:f>'Overweight Obese'!$B$18:$I$18</c:f>
              <c:numCache>
                <c:formatCode>General</c:formatCode>
                <c:ptCount val="8"/>
                <c:pt idx="0">
                  <c:v>15.1</c:v>
                </c:pt>
                <c:pt idx="1">
                  <c:v>9.9</c:v>
                </c:pt>
                <c:pt idx="2">
                  <c:v>11.1</c:v>
                </c:pt>
                <c:pt idx="3">
                  <c:v>10.7</c:v>
                </c:pt>
                <c:pt idx="4">
                  <c:v>12.8</c:v>
                </c:pt>
                <c:pt idx="5">
                  <c:v>10.5</c:v>
                </c:pt>
                <c:pt idx="6">
                  <c:v>11.8</c:v>
                </c:pt>
                <c:pt idx="7">
                  <c:v>13</c:v>
                </c:pt>
              </c:numCache>
            </c:numRef>
          </c:val>
          <c:smooth val="0"/>
          <c:extLst xmlns:c16r2="http://schemas.microsoft.com/office/drawing/2015/06/chart">
            <c:ext xmlns:c16="http://schemas.microsoft.com/office/drawing/2014/chart" uri="{C3380CC4-5D6E-409C-BE32-E72D297353CC}">
              <c16:uniqueId val="{00000005-5324-4280-9F95-A16A30744F26}"/>
            </c:ext>
          </c:extLst>
        </c:ser>
        <c:ser>
          <c:idx val="2"/>
          <c:order val="2"/>
          <c:tx>
            <c:strRef>
              <c:f>'Overweight Obese'!$A$19</c:f>
              <c:strCache>
                <c:ptCount val="1"/>
                <c:pt idx="0">
                  <c:v>Manhattan</c:v>
                </c:pt>
              </c:strCache>
            </c:strRef>
          </c:tx>
          <c:spPr>
            <a:ln w="28575" cap="rnd">
              <a:solidFill>
                <a:schemeClr val="accent3"/>
              </a:solidFill>
              <a:round/>
            </a:ln>
            <a:effectLst/>
          </c:spPr>
          <c:marker>
            <c:symbol val="triangle"/>
            <c:size val="7"/>
            <c:spPr>
              <a:solidFill>
                <a:schemeClr val="accent3"/>
              </a:solidFill>
              <a:ln w="9525">
                <a:solidFill>
                  <a:schemeClr val="accent3"/>
                </a:solidFill>
              </a:ln>
              <a:effectLst/>
            </c:spPr>
          </c:marker>
          <c:dLbls>
            <c:dLbl>
              <c:idx val="0"/>
              <c:layout>
                <c:manualLayout>
                  <c:x val="-4.4335513123415701E-2"/>
                  <c:y val="2.450980392156860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5324-4280-9F95-A16A30744F26}"/>
                </c:ext>
              </c:extLst>
            </c:dLbl>
            <c:dLbl>
              <c:idx val="7"/>
              <c:layout>
                <c:manualLayout>
                  <c:x val="0"/>
                  <c:y val="2.696078431372549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324-4280-9F95-A16A30744F2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'Overweight Obese'!$B$16:$I$16</c:f>
              <c:numCache>
                <c:formatCode>General</c:formatCode>
                <c:ptCount val="8"/>
                <c:pt idx="0">
                  <c:v>2003</c:v>
                </c:pt>
                <c:pt idx="1">
                  <c:v>2005</c:v>
                </c:pt>
                <c:pt idx="2">
                  <c:v>2007</c:v>
                </c:pt>
                <c:pt idx="3">
                  <c:v>2009</c:v>
                </c:pt>
                <c:pt idx="4">
                  <c:v>2011</c:v>
                </c:pt>
                <c:pt idx="5">
                  <c:v>2013</c:v>
                </c:pt>
                <c:pt idx="6">
                  <c:v>2015</c:v>
                </c:pt>
                <c:pt idx="7">
                  <c:v>2017</c:v>
                </c:pt>
              </c:numCache>
            </c:numRef>
          </c:cat>
          <c:val>
            <c:numRef>
              <c:f>'Overweight Obese'!$B$19:$I$19</c:f>
              <c:numCache>
                <c:formatCode>General</c:formatCode>
                <c:ptCount val="8"/>
                <c:pt idx="0">
                  <c:v>12.2</c:v>
                </c:pt>
                <c:pt idx="1">
                  <c:v>12.8</c:v>
                </c:pt>
                <c:pt idx="2">
                  <c:v>9.1999999999999993</c:v>
                </c:pt>
                <c:pt idx="3">
                  <c:v>9.1999999999999993</c:v>
                </c:pt>
                <c:pt idx="4">
                  <c:v>10.1</c:v>
                </c:pt>
                <c:pt idx="5">
                  <c:v>13.2</c:v>
                </c:pt>
                <c:pt idx="6">
                  <c:v>11.9</c:v>
                </c:pt>
                <c:pt idx="7">
                  <c:v>11.7</c:v>
                </c:pt>
              </c:numCache>
            </c:numRef>
          </c:val>
          <c:smooth val="0"/>
          <c:extLst xmlns:c16r2="http://schemas.microsoft.com/office/drawing/2015/06/chart">
            <c:ext xmlns:c16="http://schemas.microsoft.com/office/drawing/2014/chart" uri="{C3380CC4-5D6E-409C-BE32-E72D297353CC}">
              <c16:uniqueId val="{00000008-5324-4280-9F95-A16A30744F26}"/>
            </c:ext>
          </c:extLst>
        </c:ser>
        <c:ser>
          <c:idx val="3"/>
          <c:order val="3"/>
          <c:tx>
            <c:strRef>
              <c:f>'Overweight Obese'!$A$20</c:f>
              <c:strCache>
                <c:ptCount val="1"/>
                <c:pt idx="0">
                  <c:v>Queens</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dLbl>
              <c:idx val="7"/>
              <c:layout>
                <c:manualLayout>
                  <c:x val="2.5052061932642304E-3"/>
                  <c:y val="2.450980392156862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324-4280-9F95-A16A30744F2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'Overweight Obese'!$B$16:$I$16</c:f>
              <c:numCache>
                <c:formatCode>General</c:formatCode>
                <c:ptCount val="8"/>
                <c:pt idx="0">
                  <c:v>2003</c:v>
                </c:pt>
                <c:pt idx="1">
                  <c:v>2005</c:v>
                </c:pt>
                <c:pt idx="2">
                  <c:v>2007</c:v>
                </c:pt>
                <c:pt idx="3">
                  <c:v>2009</c:v>
                </c:pt>
                <c:pt idx="4">
                  <c:v>2011</c:v>
                </c:pt>
                <c:pt idx="5">
                  <c:v>2013</c:v>
                </c:pt>
                <c:pt idx="6">
                  <c:v>2015</c:v>
                </c:pt>
                <c:pt idx="7">
                  <c:v>2017</c:v>
                </c:pt>
              </c:numCache>
            </c:numRef>
          </c:cat>
          <c:val>
            <c:numRef>
              <c:f>'Overweight Obese'!$B$20:$I$20</c:f>
              <c:numCache>
                <c:formatCode>General</c:formatCode>
                <c:ptCount val="8"/>
                <c:pt idx="0">
                  <c:v>10.5</c:v>
                </c:pt>
                <c:pt idx="1">
                  <c:v>11.2</c:v>
                </c:pt>
                <c:pt idx="2">
                  <c:v>10.9</c:v>
                </c:pt>
                <c:pt idx="3">
                  <c:v>8.8000000000000007</c:v>
                </c:pt>
                <c:pt idx="4">
                  <c:v>9</c:v>
                </c:pt>
                <c:pt idx="5">
                  <c:v>11.2</c:v>
                </c:pt>
                <c:pt idx="6">
                  <c:v>10.8</c:v>
                </c:pt>
                <c:pt idx="7">
                  <c:v>12.9</c:v>
                </c:pt>
              </c:numCache>
            </c:numRef>
          </c:val>
          <c:smooth val="0"/>
          <c:extLst xmlns:c16r2="http://schemas.microsoft.com/office/drawing/2015/06/chart">
            <c:ext xmlns:c16="http://schemas.microsoft.com/office/drawing/2014/chart" uri="{C3380CC4-5D6E-409C-BE32-E72D297353CC}">
              <c16:uniqueId val="{0000000A-5324-4280-9F95-A16A30744F26}"/>
            </c:ext>
          </c:extLst>
        </c:ser>
        <c:ser>
          <c:idx val="4"/>
          <c:order val="4"/>
          <c:tx>
            <c:strRef>
              <c:f>'Overweight Obese'!$A$21</c:f>
              <c:strCache>
                <c:ptCount val="1"/>
                <c:pt idx="0">
                  <c:v>Staten Island</c:v>
                </c:pt>
              </c:strCache>
            </c:strRef>
          </c:tx>
          <c:spPr>
            <a:ln w="28575" cap="rnd">
              <a:solidFill>
                <a:schemeClr val="accent5"/>
              </a:solidFill>
              <a:round/>
            </a:ln>
            <a:effectLst/>
          </c:spPr>
          <c:marker>
            <c:symbol val="square"/>
            <c:size val="7"/>
            <c:spPr>
              <a:solidFill>
                <a:schemeClr val="accent5"/>
              </a:solidFill>
              <a:ln w="9525">
                <a:solidFill>
                  <a:schemeClr val="accent5"/>
                </a:solidFill>
              </a:ln>
              <a:effectLst/>
            </c:spPr>
          </c:marker>
          <c:dLbls>
            <c:dLbl>
              <c:idx val="0"/>
              <c:layout>
                <c:manualLayout>
                  <c:x val="-4.6732027346303003E-2"/>
                  <c:y val="-4.901960784313720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5324-4280-9F95-A16A30744F26}"/>
                </c:ext>
              </c:extLst>
            </c:dLbl>
            <c:dLbl>
              <c:idx val="7"/>
              <c:layout>
                <c:manualLayout>
                  <c:x val="0"/>
                  <c:y val="1.225490196078431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5324-4280-9F95-A16A30744F2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'Overweight Obese'!$B$16:$I$16</c:f>
              <c:numCache>
                <c:formatCode>General</c:formatCode>
                <c:ptCount val="8"/>
                <c:pt idx="0">
                  <c:v>2003</c:v>
                </c:pt>
                <c:pt idx="1">
                  <c:v>2005</c:v>
                </c:pt>
                <c:pt idx="2">
                  <c:v>2007</c:v>
                </c:pt>
                <c:pt idx="3">
                  <c:v>2009</c:v>
                </c:pt>
                <c:pt idx="4">
                  <c:v>2011</c:v>
                </c:pt>
                <c:pt idx="5">
                  <c:v>2013</c:v>
                </c:pt>
                <c:pt idx="6">
                  <c:v>2015</c:v>
                </c:pt>
                <c:pt idx="7">
                  <c:v>2017</c:v>
                </c:pt>
              </c:numCache>
            </c:numRef>
          </c:cat>
          <c:val>
            <c:numRef>
              <c:f>'Overweight Obese'!$B$21:$I$21</c:f>
              <c:numCache>
                <c:formatCode>General</c:formatCode>
                <c:ptCount val="8"/>
                <c:pt idx="0">
                  <c:v>10.5</c:v>
                </c:pt>
                <c:pt idx="1">
                  <c:v>10.6</c:v>
                </c:pt>
                <c:pt idx="2">
                  <c:v>9.5</c:v>
                </c:pt>
                <c:pt idx="3">
                  <c:v>11.5</c:v>
                </c:pt>
                <c:pt idx="4">
                  <c:v>13.2</c:v>
                </c:pt>
                <c:pt idx="5">
                  <c:v>11.3</c:v>
                </c:pt>
                <c:pt idx="6">
                  <c:v>12.5</c:v>
                </c:pt>
                <c:pt idx="7">
                  <c:v>12.4</c:v>
                </c:pt>
              </c:numCache>
            </c:numRef>
          </c:val>
          <c:smooth val="0"/>
          <c:extLst xmlns:c16r2="http://schemas.microsoft.com/office/drawing/2015/06/chart">
            <c:ext xmlns:c16="http://schemas.microsoft.com/office/drawing/2014/chart" uri="{C3380CC4-5D6E-409C-BE32-E72D297353CC}">
              <c16:uniqueId val="{0000000D-5324-4280-9F95-A16A30744F26}"/>
            </c:ext>
          </c:extLst>
        </c:ser>
        <c:dLbls>
          <c:showLegendKey val="0"/>
          <c:showVal val="0"/>
          <c:showCatName val="0"/>
          <c:showSerName val="0"/>
          <c:showPercent val="0"/>
          <c:showBubbleSize val="0"/>
        </c:dLbls>
        <c:marker val="1"/>
        <c:smooth val="0"/>
        <c:axId val="143505664"/>
        <c:axId val="143515648"/>
      </c:lineChart>
      <c:catAx>
        <c:axId val="14350566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43515648"/>
        <c:crosses val="autoZero"/>
        <c:auto val="1"/>
        <c:lblAlgn val="ctr"/>
        <c:lblOffset val="100"/>
        <c:noMultiLvlLbl val="0"/>
      </c:catAx>
      <c:valAx>
        <c:axId val="143515648"/>
        <c:scaling>
          <c:orientation val="minMax"/>
        </c:scaling>
        <c:delete val="0"/>
        <c:axPos val="l"/>
        <c:title>
          <c:tx>
            <c:rich>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en-US" sz="1100" b="1" dirty="0">
                    <a:solidFill>
                      <a:sysClr val="windowText" lastClr="000000"/>
                    </a:solidFill>
                  </a:rPr>
                  <a:t>Percent (%) of obese youth</a:t>
                </a:r>
              </a:p>
            </c:rich>
          </c:tx>
          <c:layout>
            <c:manualLayout>
              <c:xMode val="edge"/>
              <c:yMode val="edge"/>
              <c:x val="1.1443638467148E-2"/>
              <c:y val="0.28941658947043403"/>
            </c:manualLayout>
          </c:layout>
          <c:overlay val="0"/>
          <c:spPr>
            <a:noFill/>
            <a:ln>
              <a:noFill/>
            </a:ln>
            <a:effectLst/>
          </c:sp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43505664"/>
        <c:crosses val="autoZero"/>
        <c:crossBetween val="between"/>
      </c:valAx>
      <c:spPr>
        <a:noFill/>
        <a:ln>
          <a:noFill/>
        </a:ln>
        <a:effectLst/>
      </c:spPr>
    </c:plotArea>
    <c:legend>
      <c:legendPos val="t"/>
      <c:layout>
        <c:manualLayout>
          <c:xMode val="edge"/>
          <c:yMode val="edge"/>
          <c:x val="9.8997772828507802E-2"/>
          <c:y val="2.3148148148148098E-2"/>
          <c:w val="0.9"/>
          <c:h val="0.10418307086614199"/>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398077178084861E-2"/>
          <c:y val="5.3835742671197374E-2"/>
          <c:w val="0.92240993211123767"/>
          <c:h val="0.85492491816876148"/>
        </c:manualLayout>
      </c:layout>
      <c:lineChart>
        <c:grouping val="standard"/>
        <c:varyColors val="0"/>
        <c:ser>
          <c:idx val="0"/>
          <c:order val="0"/>
          <c:tx>
            <c:strRef>
              <c:f>Sheet1!$B$1</c:f>
              <c:strCache>
                <c:ptCount val="1"/>
                <c:pt idx="0">
                  <c:v>Bronx</c:v>
                </c:pt>
              </c:strCache>
            </c:strRef>
          </c:tx>
          <c:spPr>
            <a:ln>
              <a:solidFill>
                <a:schemeClr val="accent4"/>
              </a:solidFill>
            </a:ln>
          </c:spPr>
          <c:marker>
            <c:symbol val="diamond"/>
            <c:size val="7"/>
            <c:spPr>
              <a:solidFill>
                <a:schemeClr val="accent4"/>
              </a:solidFill>
              <a:ln>
                <a:solidFill>
                  <a:schemeClr val="accent4"/>
                </a:solidFill>
              </a:ln>
            </c:spPr>
          </c:marker>
          <c:dLbls>
            <c:dLbl>
              <c:idx val="0"/>
              <c:layout>
                <c:manualLayout>
                  <c:x val="-2.4958951678517947E-2"/>
                  <c:y val="-3.196578131843064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452-44F6-A4FD-A1975C4BD86D}"/>
                </c:ext>
              </c:extLst>
            </c:dLbl>
            <c:dLbl>
              <c:idx val="1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452-44F6-A4FD-A1975C4BD86D}"/>
                </c:ext>
              </c:extLst>
            </c:dLbl>
            <c:spPr>
              <a:noFill/>
              <a:ln>
                <a:noFill/>
              </a:ln>
              <a:effectLst/>
            </c:spPr>
            <c:txPr>
              <a:bodyPr/>
              <a:lstStyle/>
              <a:p>
                <a:pPr>
                  <a:defRPr sz="10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Sheet1!$B$2:$B$17</c:f>
              <c:numCache>
                <c:formatCode>General</c:formatCode>
                <c:ptCount val="16"/>
                <c:pt idx="0">
                  <c:v>23.7</c:v>
                </c:pt>
                <c:pt idx="1">
                  <c:v>23.7</c:v>
                </c:pt>
                <c:pt idx="2">
                  <c:v>26.5</c:v>
                </c:pt>
                <c:pt idx="3">
                  <c:v>25.9</c:v>
                </c:pt>
                <c:pt idx="4">
                  <c:v>25.7</c:v>
                </c:pt>
                <c:pt idx="5">
                  <c:v>30.6</c:v>
                </c:pt>
                <c:pt idx="6">
                  <c:v>29.1</c:v>
                </c:pt>
                <c:pt idx="7">
                  <c:v>29.3</c:v>
                </c:pt>
                <c:pt idx="8">
                  <c:v>31</c:v>
                </c:pt>
                <c:pt idx="9">
                  <c:v>30.5</c:v>
                </c:pt>
                <c:pt idx="10">
                  <c:v>32</c:v>
                </c:pt>
                <c:pt idx="11">
                  <c:v>31.2</c:v>
                </c:pt>
                <c:pt idx="12">
                  <c:v>30.3</c:v>
                </c:pt>
                <c:pt idx="13">
                  <c:v>31.3</c:v>
                </c:pt>
                <c:pt idx="14">
                  <c:v>33.6</c:v>
                </c:pt>
                <c:pt idx="15">
                  <c:v>34.9</c:v>
                </c:pt>
              </c:numCache>
            </c:numRef>
          </c:val>
          <c:smooth val="0"/>
          <c:extLst xmlns:c16r2="http://schemas.microsoft.com/office/drawing/2015/06/chart">
            <c:ext xmlns:c16="http://schemas.microsoft.com/office/drawing/2014/chart" uri="{C3380CC4-5D6E-409C-BE32-E72D297353CC}">
              <c16:uniqueId val="{00000002-6452-44F6-A4FD-A1975C4BD86D}"/>
            </c:ext>
          </c:extLst>
        </c:ser>
        <c:ser>
          <c:idx val="1"/>
          <c:order val="1"/>
          <c:tx>
            <c:strRef>
              <c:f>Sheet1!$C$1</c:f>
              <c:strCache>
                <c:ptCount val="1"/>
                <c:pt idx="0">
                  <c:v>Brooklyn</c:v>
                </c:pt>
              </c:strCache>
            </c:strRef>
          </c:tx>
          <c:spPr>
            <a:ln>
              <a:solidFill>
                <a:schemeClr val="bg2"/>
              </a:solidFill>
            </a:ln>
          </c:spPr>
          <c:marker>
            <c:symbol val="square"/>
            <c:size val="7"/>
            <c:spPr>
              <a:solidFill>
                <a:schemeClr val="bg2"/>
              </a:solidFill>
              <a:ln>
                <a:solidFill>
                  <a:schemeClr val="bg2"/>
                </a:solidFill>
              </a:ln>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Sheet1!$C$2:$C$17</c:f>
              <c:numCache>
                <c:formatCode>General</c:formatCode>
                <c:ptCount val="16"/>
                <c:pt idx="0">
                  <c:v>20.9</c:v>
                </c:pt>
                <c:pt idx="1">
                  <c:v>23.5</c:v>
                </c:pt>
                <c:pt idx="2">
                  <c:v>23.7</c:v>
                </c:pt>
                <c:pt idx="3">
                  <c:v>23.7</c:v>
                </c:pt>
                <c:pt idx="4">
                  <c:v>24.3</c:v>
                </c:pt>
                <c:pt idx="5">
                  <c:v>24.2</c:v>
                </c:pt>
                <c:pt idx="6">
                  <c:v>25</c:v>
                </c:pt>
                <c:pt idx="7">
                  <c:v>25.7</c:v>
                </c:pt>
                <c:pt idx="8">
                  <c:v>26.8</c:v>
                </c:pt>
                <c:pt idx="9">
                  <c:v>26.9</c:v>
                </c:pt>
                <c:pt idx="10">
                  <c:v>27</c:v>
                </c:pt>
                <c:pt idx="11">
                  <c:v>27.2</c:v>
                </c:pt>
                <c:pt idx="12">
                  <c:v>26.5</c:v>
                </c:pt>
                <c:pt idx="13">
                  <c:v>26.7</c:v>
                </c:pt>
                <c:pt idx="14">
                  <c:v>25.8</c:v>
                </c:pt>
                <c:pt idx="15">
                  <c:v>26.5</c:v>
                </c:pt>
              </c:numCache>
            </c:numRef>
          </c:val>
          <c:smooth val="0"/>
          <c:extLst xmlns:c16r2="http://schemas.microsoft.com/office/drawing/2015/06/chart">
            <c:ext xmlns:c16="http://schemas.microsoft.com/office/drawing/2014/chart" uri="{C3380CC4-5D6E-409C-BE32-E72D297353CC}">
              <c16:uniqueId val="{00000003-6452-44F6-A4FD-A1975C4BD86D}"/>
            </c:ext>
          </c:extLst>
        </c:ser>
        <c:ser>
          <c:idx val="2"/>
          <c:order val="2"/>
          <c:tx>
            <c:strRef>
              <c:f>Sheet1!$D$1</c:f>
              <c:strCache>
                <c:ptCount val="1"/>
                <c:pt idx="0">
                  <c:v>Manhattan</c:v>
                </c:pt>
              </c:strCache>
            </c:strRef>
          </c:tx>
          <c:marker>
            <c:symbol val="triangle"/>
            <c:size val="7"/>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Sheet1!$D$2:$D$17</c:f>
              <c:numCache>
                <c:formatCode>General</c:formatCode>
                <c:ptCount val="16"/>
                <c:pt idx="0">
                  <c:v>13.1</c:v>
                </c:pt>
                <c:pt idx="1">
                  <c:v>15.5</c:v>
                </c:pt>
                <c:pt idx="2">
                  <c:v>15.8</c:v>
                </c:pt>
                <c:pt idx="3">
                  <c:v>13.4</c:v>
                </c:pt>
                <c:pt idx="4">
                  <c:v>14.6</c:v>
                </c:pt>
                <c:pt idx="5">
                  <c:v>15</c:v>
                </c:pt>
                <c:pt idx="6">
                  <c:v>16.100000000000001</c:v>
                </c:pt>
                <c:pt idx="7">
                  <c:v>16.5</c:v>
                </c:pt>
                <c:pt idx="8">
                  <c:v>14.8</c:v>
                </c:pt>
                <c:pt idx="9">
                  <c:v>13.9</c:v>
                </c:pt>
                <c:pt idx="10">
                  <c:v>14.7</c:v>
                </c:pt>
                <c:pt idx="11">
                  <c:v>16.5</c:v>
                </c:pt>
                <c:pt idx="12">
                  <c:v>17.600000000000001</c:v>
                </c:pt>
                <c:pt idx="13">
                  <c:v>15.6</c:v>
                </c:pt>
                <c:pt idx="14">
                  <c:v>15.4</c:v>
                </c:pt>
                <c:pt idx="15">
                  <c:v>17.399999999999999</c:v>
                </c:pt>
              </c:numCache>
            </c:numRef>
          </c:val>
          <c:smooth val="0"/>
          <c:extLst xmlns:c16r2="http://schemas.microsoft.com/office/drawing/2015/06/chart">
            <c:ext xmlns:c16="http://schemas.microsoft.com/office/drawing/2014/chart" uri="{C3380CC4-5D6E-409C-BE32-E72D297353CC}">
              <c16:uniqueId val="{00000004-6452-44F6-A4FD-A1975C4BD86D}"/>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Sheet1!$E$2:$E$17</c:f>
              <c:numCache>
                <c:formatCode>General</c:formatCode>
                <c:ptCount val="16"/>
                <c:pt idx="0">
                  <c:v>16.399999999999999</c:v>
                </c:pt>
                <c:pt idx="1">
                  <c:v>18.399999999999999</c:v>
                </c:pt>
                <c:pt idx="2">
                  <c:v>20.7</c:v>
                </c:pt>
                <c:pt idx="3">
                  <c:v>17.399999999999999</c:v>
                </c:pt>
                <c:pt idx="4">
                  <c:v>19.899999999999999</c:v>
                </c:pt>
                <c:pt idx="5">
                  <c:v>20.3</c:v>
                </c:pt>
                <c:pt idx="6">
                  <c:v>20.6</c:v>
                </c:pt>
                <c:pt idx="7">
                  <c:v>22.5</c:v>
                </c:pt>
                <c:pt idx="8">
                  <c:v>21.4</c:v>
                </c:pt>
                <c:pt idx="9">
                  <c:v>22.8</c:v>
                </c:pt>
                <c:pt idx="10">
                  <c:v>22.3</c:v>
                </c:pt>
                <c:pt idx="11">
                  <c:v>19</c:v>
                </c:pt>
                <c:pt idx="12">
                  <c:v>24</c:v>
                </c:pt>
                <c:pt idx="13">
                  <c:v>23.4</c:v>
                </c:pt>
                <c:pt idx="14">
                  <c:v>21</c:v>
                </c:pt>
                <c:pt idx="15">
                  <c:v>23.7</c:v>
                </c:pt>
              </c:numCache>
            </c:numRef>
          </c:val>
          <c:smooth val="0"/>
          <c:extLst xmlns:c16r2="http://schemas.microsoft.com/office/drawing/2015/06/chart">
            <c:ext xmlns:c16="http://schemas.microsoft.com/office/drawing/2014/chart" uri="{C3380CC4-5D6E-409C-BE32-E72D297353CC}">
              <c16:uniqueId val="{00000005-6452-44F6-A4FD-A1975C4BD86D}"/>
            </c:ext>
          </c:extLst>
        </c:ser>
        <c:ser>
          <c:idx val="4"/>
          <c:order val="4"/>
          <c:tx>
            <c:strRef>
              <c:f>Sheet1!$F$1</c:f>
              <c:strCache>
                <c:ptCount val="1"/>
                <c:pt idx="0">
                  <c:v>Staten Island</c:v>
                </c:pt>
              </c:strCache>
            </c:strRef>
          </c:tx>
          <c:marker>
            <c:symbol val="square"/>
            <c:size val="7"/>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Sheet1!$F$2:$F$17</c:f>
              <c:numCache>
                <c:formatCode>General</c:formatCode>
                <c:ptCount val="16"/>
                <c:pt idx="0">
                  <c:v>18.399999999999999</c:v>
                </c:pt>
                <c:pt idx="1">
                  <c:v>18.899999999999999</c:v>
                </c:pt>
                <c:pt idx="2">
                  <c:v>26.6</c:v>
                </c:pt>
                <c:pt idx="3">
                  <c:v>21.7</c:v>
                </c:pt>
                <c:pt idx="4">
                  <c:v>22.7</c:v>
                </c:pt>
                <c:pt idx="5">
                  <c:v>24.5</c:v>
                </c:pt>
                <c:pt idx="6">
                  <c:v>26.6</c:v>
                </c:pt>
                <c:pt idx="7">
                  <c:v>22.2</c:v>
                </c:pt>
                <c:pt idx="8">
                  <c:v>27.6</c:v>
                </c:pt>
                <c:pt idx="9">
                  <c:v>28.1</c:v>
                </c:pt>
                <c:pt idx="10">
                  <c:v>32</c:v>
                </c:pt>
                <c:pt idx="11">
                  <c:v>29.7</c:v>
                </c:pt>
                <c:pt idx="12">
                  <c:v>29.2</c:v>
                </c:pt>
                <c:pt idx="13">
                  <c:v>24.6</c:v>
                </c:pt>
                <c:pt idx="14">
                  <c:v>25.6</c:v>
                </c:pt>
                <c:pt idx="15">
                  <c:v>24.6</c:v>
                </c:pt>
              </c:numCache>
            </c:numRef>
          </c:val>
          <c:smooth val="0"/>
          <c:extLst xmlns:c16r2="http://schemas.microsoft.com/office/drawing/2015/06/chart">
            <c:ext xmlns:c16="http://schemas.microsoft.com/office/drawing/2014/chart" uri="{C3380CC4-5D6E-409C-BE32-E72D297353CC}">
              <c16:uniqueId val="{00000006-6452-44F6-A4FD-A1975C4BD86D}"/>
            </c:ext>
          </c:extLst>
        </c:ser>
        <c:dLbls>
          <c:showLegendKey val="0"/>
          <c:showVal val="0"/>
          <c:showCatName val="0"/>
          <c:showSerName val="0"/>
          <c:showPercent val="0"/>
          <c:showBubbleSize val="0"/>
        </c:dLbls>
        <c:marker val="1"/>
        <c:smooth val="0"/>
        <c:axId val="143885824"/>
        <c:axId val="143887360"/>
      </c:lineChart>
      <c:catAx>
        <c:axId val="143885824"/>
        <c:scaling>
          <c:orientation val="minMax"/>
        </c:scaling>
        <c:delete val="0"/>
        <c:axPos val="b"/>
        <c:numFmt formatCode="General" sourceLinked="1"/>
        <c:majorTickMark val="out"/>
        <c:minorTickMark val="none"/>
        <c:tickLblPos val="nextTo"/>
        <c:txPr>
          <a:bodyPr/>
          <a:lstStyle/>
          <a:p>
            <a:pPr>
              <a:defRPr sz="1300"/>
            </a:pPr>
            <a:endParaRPr lang="en-US"/>
          </a:p>
        </c:txPr>
        <c:crossAx val="143887360"/>
        <c:crosses val="autoZero"/>
        <c:auto val="1"/>
        <c:lblAlgn val="ctr"/>
        <c:lblOffset val="100"/>
        <c:noMultiLvlLbl val="0"/>
      </c:catAx>
      <c:valAx>
        <c:axId val="143887360"/>
        <c:scaling>
          <c:orientation val="minMax"/>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sz="1200" b="1" i="0" baseline="0" dirty="0">
                    <a:effectLst/>
                  </a:rPr>
                  <a:t>Age-adjusted percent (%) of adults who are obese</a:t>
                </a:r>
                <a:endParaRPr lang="en-US" sz="12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endParaRPr lang="en-US" dirty="0"/>
              </a:p>
            </c:rich>
          </c:tx>
          <c:layout>
            <c:manualLayout>
              <c:xMode val="edge"/>
              <c:yMode val="edge"/>
              <c:x val="0"/>
              <c:y val="0.10292168402938451"/>
            </c:manualLayout>
          </c:layout>
          <c:overlay val="0"/>
        </c:title>
        <c:numFmt formatCode="General" sourceLinked="1"/>
        <c:majorTickMark val="out"/>
        <c:minorTickMark val="none"/>
        <c:tickLblPos val="nextTo"/>
        <c:txPr>
          <a:bodyPr/>
          <a:lstStyle/>
          <a:p>
            <a:pPr>
              <a:defRPr sz="1300"/>
            </a:pPr>
            <a:endParaRPr lang="en-US"/>
          </a:p>
        </c:txPr>
        <c:crossAx val="143885824"/>
        <c:crosses val="autoZero"/>
        <c:crossBetween val="between"/>
      </c:valAx>
    </c:plotArea>
    <c:legend>
      <c:legendPos val="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13455954993478E-2"/>
          <c:y val="9.4029333256864217E-2"/>
          <c:w val="0.89268981716919649"/>
          <c:h val="0.8497045077137213"/>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4.8652253588596754E-2"/>
                  <c:y val="-2.2413337068555293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1FB-40D0-865E-909D22CA772F}"/>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1FB-40D0-865E-909D22CA772F}"/>
                </c:ext>
              </c:extLst>
            </c:dLbl>
            <c:dLbl>
              <c:idx val="1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1FB-40D0-865E-909D22CA772F}"/>
                </c:ext>
              </c:extLst>
            </c:dLbl>
            <c:dLbl>
              <c:idx val="13"/>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113-4ED0-AAE3-E8FE8C694AD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1999</c:v>
                </c:pt>
                <c:pt idx="1">
                  <c:v>2002</c:v>
                </c:pt>
                <c:pt idx="2">
                  <c:v>2005</c:v>
                </c:pt>
                <c:pt idx="3">
                  <c:v>2008</c:v>
                </c:pt>
                <c:pt idx="4">
                  <c:v>2011</c:v>
                </c:pt>
                <c:pt idx="5">
                  <c:v>2014</c:v>
                </c:pt>
              </c:numCache>
            </c:numRef>
          </c:cat>
          <c:val>
            <c:numRef>
              <c:f>Sheet1!$B$2:$B$7</c:f>
              <c:numCache>
                <c:formatCode>0.0</c:formatCode>
                <c:ptCount val="6"/>
                <c:pt idx="0">
                  <c:v>28.7</c:v>
                </c:pt>
                <c:pt idx="1">
                  <c:v>34.1</c:v>
                </c:pt>
                <c:pt idx="2">
                  <c:v>34.6</c:v>
                </c:pt>
                <c:pt idx="3">
                  <c:v>36</c:v>
                </c:pt>
                <c:pt idx="4">
                  <c:v>33.1</c:v>
                </c:pt>
                <c:pt idx="5">
                  <c:v>29.5</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4.8581430874571993E-2"/>
                  <c:y val="-1.018696898168210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8CAE-49CA-A0BC-3FE7B48D0691}"/>
                </c:ext>
              </c:extLst>
            </c:dLbl>
            <c:dLbl>
              <c:idx val="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1FB-40D0-865E-909D22CA772F}"/>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1FB-40D0-865E-909D22CA772F}"/>
                </c:ext>
              </c:extLst>
            </c:dLbl>
            <c:dLbl>
              <c:idx val="1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1FB-40D0-865E-909D22CA772F}"/>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pt idx="0">
                  <c:v>1999</c:v>
                </c:pt>
                <c:pt idx="1">
                  <c:v>2002</c:v>
                </c:pt>
                <c:pt idx="2">
                  <c:v>2005</c:v>
                </c:pt>
                <c:pt idx="3">
                  <c:v>2008</c:v>
                </c:pt>
                <c:pt idx="4">
                  <c:v>2011</c:v>
                </c:pt>
                <c:pt idx="5">
                  <c:v>2014</c:v>
                </c:pt>
              </c:numCache>
            </c:numRef>
          </c:cat>
          <c:val>
            <c:numRef>
              <c:f>Sheet1!$C$2:$C$7</c:f>
              <c:numCache>
                <c:formatCode>0.0</c:formatCode>
                <c:ptCount val="6"/>
                <c:pt idx="0">
                  <c:v>26.3</c:v>
                </c:pt>
                <c:pt idx="1">
                  <c:v>27.8</c:v>
                </c:pt>
                <c:pt idx="2">
                  <c:v>25.8</c:v>
                </c:pt>
                <c:pt idx="3">
                  <c:v>26.3</c:v>
                </c:pt>
                <c:pt idx="4">
                  <c:v>28.6</c:v>
                </c:pt>
                <c:pt idx="5">
                  <c:v>23.3</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4.8581430874571993E-2"/>
                  <c:y val="-5.093484490841005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8CAE-49CA-A0BC-3FE7B48D0691}"/>
                </c:ext>
              </c:extLst>
            </c:dLbl>
            <c:dLbl>
              <c:idx val="5"/>
              <c:layout>
                <c:manualLayout>
                  <c:x val="-2.776075518871911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1318-4BFA-A0F1-791CEEAC0D98}"/>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8CAE-49CA-A0BC-3FE7B48D0691}"/>
                </c:ext>
              </c:extLst>
            </c:dLbl>
            <c:dLbl>
              <c:idx val="1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8CAE-49CA-A0BC-3FE7B48D0691}"/>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pt idx="0">
                  <c:v>1999</c:v>
                </c:pt>
                <c:pt idx="1">
                  <c:v>2002</c:v>
                </c:pt>
                <c:pt idx="2">
                  <c:v>2005</c:v>
                </c:pt>
                <c:pt idx="3">
                  <c:v>2008</c:v>
                </c:pt>
                <c:pt idx="4">
                  <c:v>2011</c:v>
                </c:pt>
                <c:pt idx="5">
                  <c:v>2014</c:v>
                </c:pt>
              </c:numCache>
            </c:numRef>
          </c:cat>
          <c:val>
            <c:numRef>
              <c:f>Sheet1!$D$2:$D$7</c:f>
              <c:numCache>
                <c:formatCode>0.0</c:formatCode>
                <c:ptCount val="6"/>
                <c:pt idx="0">
                  <c:v>21.6</c:v>
                </c:pt>
                <c:pt idx="1">
                  <c:v>21.7</c:v>
                </c:pt>
                <c:pt idx="2">
                  <c:v>22.5</c:v>
                </c:pt>
                <c:pt idx="3">
                  <c:v>19.899999999999999</c:v>
                </c:pt>
                <c:pt idx="4">
                  <c:v>21.1</c:v>
                </c:pt>
                <c:pt idx="5">
                  <c:v>13.9</c:v>
                </c:pt>
              </c:numCache>
            </c:numRef>
          </c:val>
          <c:smooth val="0"/>
          <c:extLst xmlns:c16r2="http://schemas.microsoft.com/office/drawing/2015/06/chart">
            <c:ext xmlns:c16="http://schemas.microsoft.com/office/drawing/2014/chart" uri="{C3380CC4-5D6E-409C-BE32-E72D297353CC}">
              <c16:uniqueId val="{0000000C-8CAE-49CA-A0BC-3FE7B48D0691}"/>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dLbls>
            <c:dLbl>
              <c:idx val="0"/>
              <c:layout>
                <c:manualLayout>
                  <c:x val="-4.8581321580260226E-2"/>
                  <c:y val="2.546742245420526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318-4BFA-A0F1-791CEEAC0D98}"/>
                </c:ext>
              </c:extLst>
            </c:dLbl>
            <c:dLbl>
              <c:idx val="5"/>
              <c:layout>
                <c:manualLayout>
                  <c:x val="-4.1641132783079172E-3"/>
                  <c:y val="1.782719571794377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318-4BFA-A0F1-791CEEAC0D98}"/>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8CAE-49CA-A0BC-3FE7B48D0691}"/>
                </c:ext>
              </c:extLst>
            </c:dLbl>
            <c:dLbl>
              <c:idx val="12"/>
              <c:layout>
                <c:manualLayout>
                  <c:x val="-1.3880377594360064E-3"/>
                  <c:y val="-1.528045347252315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CAE-49CA-A0BC-3FE7B48D0691}"/>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pt idx="0">
                  <c:v>1999</c:v>
                </c:pt>
                <c:pt idx="1">
                  <c:v>2002</c:v>
                </c:pt>
                <c:pt idx="2">
                  <c:v>2005</c:v>
                </c:pt>
                <c:pt idx="3">
                  <c:v>2008</c:v>
                </c:pt>
                <c:pt idx="4">
                  <c:v>2011</c:v>
                </c:pt>
                <c:pt idx="5">
                  <c:v>2014</c:v>
                </c:pt>
              </c:numCache>
            </c:numRef>
          </c:cat>
          <c:val>
            <c:numRef>
              <c:f>Sheet1!$E$2:$E$7</c:f>
              <c:numCache>
                <c:formatCode>0.0</c:formatCode>
                <c:ptCount val="6"/>
                <c:pt idx="0">
                  <c:v>12.5</c:v>
                </c:pt>
                <c:pt idx="1">
                  <c:v>14</c:v>
                </c:pt>
                <c:pt idx="2">
                  <c:v>11.9</c:v>
                </c:pt>
                <c:pt idx="3">
                  <c:v>13.9</c:v>
                </c:pt>
                <c:pt idx="4">
                  <c:v>14.8</c:v>
                </c:pt>
                <c:pt idx="5">
                  <c:v>13.4</c:v>
                </c:pt>
              </c:numCache>
            </c:numRef>
          </c:val>
          <c:smooth val="0"/>
          <c:extLst xmlns:c16r2="http://schemas.microsoft.com/office/drawing/2015/06/chart">
            <c:ext xmlns:c16="http://schemas.microsoft.com/office/drawing/2014/chart" uri="{C3380CC4-5D6E-409C-BE32-E72D297353CC}">
              <c16:uniqueId val="{00000010-8CAE-49CA-A0BC-3FE7B48D0691}"/>
            </c:ext>
          </c:extLst>
        </c:ser>
        <c:ser>
          <c:idx val="4"/>
          <c:order val="4"/>
          <c:tx>
            <c:strRef>
              <c:f>Sheet1!$F$1</c:f>
              <c:strCache>
                <c:ptCount val="1"/>
                <c:pt idx="0">
                  <c:v>Staten Island</c:v>
                </c:pt>
              </c:strCache>
            </c:strRef>
          </c:tx>
          <c:marker>
            <c:symbol val="square"/>
            <c:size val="7"/>
          </c:marker>
          <c:dLbls>
            <c:dLbl>
              <c:idx val="0"/>
              <c:layout>
                <c:manualLayout>
                  <c:x val="-4.0253095023644186E-2"/>
                  <c:y val="-2.546942776305992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8CAE-49CA-A0BC-3FE7B48D0691}"/>
                </c:ext>
              </c:extLst>
            </c:dLbl>
            <c:dLbl>
              <c:idx val="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318-4BFA-A0F1-791CEEAC0D98}"/>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8CAE-49CA-A0BC-3FE7B48D0691}"/>
                </c:ext>
              </c:extLst>
            </c:dLbl>
            <c:dLbl>
              <c:idx val="1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8CAE-49CA-A0BC-3FE7B48D0691}"/>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pt idx="0">
                  <c:v>1999</c:v>
                </c:pt>
                <c:pt idx="1">
                  <c:v>2002</c:v>
                </c:pt>
                <c:pt idx="2">
                  <c:v>2005</c:v>
                </c:pt>
                <c:pt idx="3">
                  <c:v>2008</c:v>
                </c:pt>
                <c:pt idx="4">
                  <c:v>2011</c:v>
                </c:pt>
                <c:pt idx="5">
                  <c:v>2014</c:v>
                </c:pt>
              </c:numCache>
            </c:numRef>
          </c:cat>
          <c:val>
            <c:numRef>
              <c:f>Sheet1!$F$2:$F$7</c:f>
              <c:numCache>
                <c:formatCode>0.0</c:formatCode>
                <c:ptCount val="6"/>
                <c:pt idx="0">
                  <c:v>5.2</c:v>
                </c:pt>
                <c:pt idx="1">
                  <c:v>7</c:v>
                </c:pt>
                <c:pt idx="2">
                  <c:v>6.2</c:v>
                </c:pt>
                <c:pt idx="3">
                  <c:v>8.4</c:v>
                </c:pt>
                <c:pt idx="4">
                  <c:v>5.6</c:v>
                </c:pt>
                <c:pt idx="5">
                  <c:v>5.0999999999999996</c:v>
                </c:pt>
              </c:numCache>
            </c:numRef>
          </c:val>
          <c:smooth val="0"/>
          <c:extLst xmlns:c16r2="http://schemas.microsoft.com/office/drawing/2015/06/chart">
            <c:ext xmlns:c16="http://schemas.microsoft.com/office/drawing/2014/chart" uri="{C3380CC4-5D6E-409C-BE32-E72D297353CC}">
              <c16:uniqueId val="{00000014-8CAE-49CA-A0BC-3FE7B48D0691}"/>
            </c:ext>
          </c:extLst>
        </c:ser>
        <c:dLbls>
          <c:showLegendKey val="0"/>
          <c:showVal val="0"/>
          <c:showCatName val="0"/>
          <c:showSerName val="0"/>
          <c:showPercent val="0"/>
          <c:showBubbleSize val="0"/>
        </c:dLbls>
        <c:marker val="1"/>
        <c:smooth val="0"/>
        <c:axId val="146244736"/>
        <c:axId val="146246272"/>
      </c:lineChart>
      <c:catAx>
        <c:axId val="14624473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6246272"/>
        <c:crosses val="autoZero"/>
        <c:auto val="1"/>
        <c:lblAlgn val="ctr"/>
        <c:lblOffset val="100"/>
        <c:noMultiLvlLbl val="0"/>
      </c:catAx>
      <c:valAx>
        <c:axId val="146246272"/>
        <c:scaling>
          <c:orientation val="minMax"/>
          <c:max val="4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rPr>
                  <a:t>Percent of households that reported mice or rats in their building in the past 90 days</a:t>
                </a:r>
                <a:endParaRPr lang="en-US" sz="1200" dirty="0">
                  <a:effectLst/>
                </a:endParaRPr>
              </a:p>
            </c:rich>
          </c:tx>
          <c:layout>
            <c:manualLayout>
              <c:xMode val="edge"/>
              <c:yMode val="edge"/>
              <c:x val="2.7760755188720129E-3"/>
              <c:y val="0.1315602927189441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62447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006455274171803E-2"/>
          <c:y val="2.74408298223307E-2"/>
          <c:w val="0.92060615733844076"/>
          <c:h val="0.77731567237482324"/>
        </c:manualLayout>
      </c:layout>
      <c:barChart>
        <c:barDir val="col"/>
        <c:grouping val="clustered"/>
        <c:varyColors val="0"/>
        <c:ser>
          <c:idx val="0"/>
          <c:order val="0"/>
          <c:tx>
            <c:strRef>
              <c:f>Sheet1!$B$1</c:f>
              <c:strCache>
                <c:ptCount val="1"/>
                <c:pt idx="0">
                  <c:v>Series 1</c:v>
                </c:pt>
              </c:strCache>
            </c:strRef>
          </c:tx>
          <c:spPr>
            <a:ln>
              <a:solidFill>
                <a:schemeClr val="bg1">
                  <a:lumMod val="50000"/>
                </a:schemeClr>
              </a:solidFill>
            </a:ln>
          </c:spPr>
          <c:invertIfNegative val="0"/>
          <c:dPt>
            <c:idx val="0"/>
            <c:invertIfNegative val="0"/>
            <c:bubble3D val="0"/>
            <c:spPr>
              <a:solidFill>
                <a:schemeClr val="accent4"/>
              </a:solidFill>
              <a:ln>
                <a:solidFill>
                  <a:schemeClr val="bg1">
                    <a:lumMod val="50000"/>
                  </a:schemeClr>
                </a:solidFill>
              </a:ln>
            </c:spPr>
            <c:extLst xmlns:c16r2="http://schemas.microsoft.com/office/drawing/2015/06/chart">
              <c:ext xmlns:c16="http://schemas.microsoft.com/office/drawing/2014/chart" uri="{C3380CC4-5D6E-409C-BE32-E72D297353CC}">
                <c16:uniqueId val="{00000001-17FC-4951-B268-1B5602377721}"/>
              </c:ext>
            </c:extLst>
          </c:dPt>
          <c:dPt>
            <c:idx val="6"/>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3-17FC-4951-B268-1B5602377721}"/>
              </c:ext>
            </c:extLst>
          </c:dPt>
          <c:dPt>
            <c:idx val="7"/>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5-17FC-4951-B268-1B5602377721}"/>
              </c:ext>
            </c:extLst>
          </c:dPt>
          <c:dPt>
            <c:idx val="8"/>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7-17FC-4951-B268-1B5602377721}"/>
              </c:ext>
            </c:extLst>
          </c:dPt>
          <c:dPt>
            <c:idx val="9"/>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9-17FC-4951-B268-1B5602377721}"/>
              </c:ext>
            </c:extLst>
          </c:dPt>
          <c:dPt>
            <c:idx val="10"/>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BBF5-4DA9-BF66-4933D6662F5F}"/>
              </c:ext>
            </c:extLst>
          </c:dPt>
          <c:dPt>
            <c:idx val="11"/>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17FC-4951-B268-1B5602377721}"/>
              </c:ext>
            </c:extLst>
          </c:dPt>
          <c:dPt>
            <c:idx val="12"/>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D-17FC-4951-B268-1B5602377721}"/>
              </c:ext>
            </c:extLst>
          </c:dPt>
          <c:dPt>
            <c:idx val="14"/>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0F-17FC-4951-B268-1B5602377721}"/>
              </c:ext>
            </c:extLst>
          </c:dPt>
          <c:dPt>
            <c:idx val="15"/>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1-17FC-4951-B268-1B5602377721}"/>
              </c:ext>
            </c:extLst>
          </c:dPt>
          <c:dPt>
            <c:idx val="16"/>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3-17FC-4951-B268-1B5602377721}"/>
              </c:ext>
            </c:extLst>
          </c:dPt>
          <c:dPt>
            <c:idx val="17"/>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5-17FC-4951-B268-1B5602377721}"/>
              </c:ext>
            </c:extLst>
          </c:dPt>
          <c:dPt>
            <c:idx val="18"/>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7-17FC-4951-B268-1B5602377721}"/>
              </c:ext>
            </c:extLst>
          </c:dPt>
          <c:dPt>
            <c:idx val="19"/>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9-17FC-4951-B268-1B5602377721}"/>
              </c:ext>
            </c:extLst>
          </c:dPt>
          <c:dPt>
            <c:idx val="2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B-17FC-4951-B268-1B5602377721}"/>
              </c:ext>
            </c:extLst>
          </c:dPt>
          <c:dPt>
            <c:idx val="21"/>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D-17FC-4951-B268-1B5602377721}"/>
              </c:ext>
            </c:extLst>
          </c:dPt>
          <c:dPt>
            <c:idx val="22"/>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F-17FC-4951-B268-1B5602377721}"/>
              </c:ext>
            </c:extLst>
          </c:dPt>
          <c:dPt>
            <c:idx val="23"/>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21-17FC-4951-B268-1B5602377721}"/>
              </c:ext>
            </c:extLst>
          </c:dPt>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Bronx</c:v>
                </c:pt>
                <c:pt idx="1">
                  <c:v>Brooklyn</c:v>
                </c:pt>
                <c:pt idx="2">
                  <c:v>Manhattan</c:v>
                </c:pt>
                <c:pt idx="3">
                  <c:v>Queens</c:v>
                </c:pt>
                <c:pt idx="4">
                  <c:v>Staten Island</c:v>
                </c:pt>
                <c:pt idx="6">
                  <c:v>Male</c:v>
                </c:pt>
                <c:pt idx="7">
                  <c:v>Female</c:v>
                </c:pt>
              </c:strCache>
            </c:strRef>
          </c:cat>
          <c:val>
            <c:numRef>
              <c:f>Sheet1!$B$2:$B$9</c:f>
              <c:numCache>
                <c:formatCode>General</c:formatCode>
                <c:ptCount val="8"/>
                <c:pt idx="0">
                  <c:v>17.399999999999999</c:v>
                </c:pt>
                <c:pt idx="1">
                  <c:v>11.9</c:v>
                </c:pt>
                <c:pt idx="2">
                  <c:v>16.8</c:v>
                </c:pt>
                <c:pt idx="3">
                  <c:v>10.9</c:v>
                </c:pt>
                <c:pt idx="4">
                  <c:v>10.1</c:v>
                </c:pt>
                <c:pt idx="6">
                  <c:v>21.4</c:v>
                </c:pt>
                <c:pt idx="7">
                  <c:v>13.2</c:v>
                </c:pt>
              </c:numCache>
            </c:numRef>
          </c:val>
          <c:extLst xmlns:c16r2="http://schemas.microsoft.com/office/drawing/2015/06/chart">
            <c:ext xmlns:c16="http://schemas.microsoft.com/office/drawing/2014/chart" uri="{C3380CC4-5D6E-409C-BE32-E72D297353CC}">
              <c16:uniqueId val="{00000022-17FC-4951-B268-1B5602377721}"/>
            </c:ext>
          </c:extLst>
        </c:ser>
        <c:dLbls>
          <c:showLegendKey val="0"/>
          <c:showVal val="0"/>
          <c:showCatName val="0"/>
          <c:showSerName val="0"/>
          <c:showPercent val="0"/>
          <c:showBubbleSize val="0"/>
        </c:dLbls>
        <c:gapWidth val="70"/>
        <c:axId val="149377024"/>
        <c:axId val="149379712"/>
      </c:barChart>
      <c:catAx>
        <c:axId val="149377024"/>
        <c:scaling>
          <c:orientation val="minMax"/>
        </c:scaling>
        <c:delete val="0"/>
        <c:axPos val="b"/>
        <c:numFmt formatCode="General" sourceLinked="0"/>
        <c:majorTickMark val="out"/>
        <c:minorTickMark val="none"/>
        <c:tickLblPos val="nextTo"/>
        <c:spPr>
          <a:ln>
            <a:solidFill>
              <a:schemeClr val="bg1">
                <a:lumMod val="50000"/>
              </a:schemeClr>
            </a:solidFill>
          </a:ln>
        </c:spPr>
        <c:crossAx val="149379712"/>
        <c:crosses val="autoZero"/>
        <c:auto val="1"/>
        <c:lblAlgn val="ctr"/>
        <c:lblOffset val="100"/>
        <c:noMultiLvlLbl val="0"/>
      </c:catAx>
      <c:valAx>
        <c:axId val="149379712"/>
        <c:scaling>
          <c:orientation val="minMax"/>
          <c:max val="25"/>
          <c:min val="0"/>
        </c:scaling>
        <c:delete val="0"/>
        <c:axPos val="l"/>
        <c:title>
          <c:tx>
            <c:rich>
              <a:bodyPr rot="-5400000" vert="horz"/>
              <a:lstStyle/>
              <a:p>
                <a:pPr>
                  <a:defRPr/>
                </a:pPr>
                <a:r>
                  <a:rPr lang="en-US" sz="1200" b="1" i="0" baseline="0" dirty="0">
                    <a:effectLst/>
                  </a:rPr>
                  <a:t>Age-adjusted percent (%) of children 0 through 12 years old who have ever been diagnosed with asthma</a:t>
                </a:r>
                <a:endParaRPr lang="en-US" sz="1200" dirty="0">
                  <a:effectLst/>
                </a:endParaRPr>
              </a:p>
            </c:rich>
          </c:tx>
          <c:layout>
            <c:manualLayout>
              <c:xMode val="edge"/>
              <c:yMode val="edge"/>
              <c:x val="2.6463963963963963E-3"/>
              <c:y val="2.1392275154752151E-2"/>
            </c:manualLayout>
          </c:layout>
          <c:overlay val="0"/>
        </c:title>
        <c:numFmt formatCode="General" sourceLinked="1"/>
        <c:majorTickMark val="out"/>
        <c:minorTickMark val="none"/>
        <c:tickLblPos val="nextTo"/>
        <c:spPr>
          <a:ln>
            <a:solidFill>
              <a:schemeClr val="bg1">
                <a:lumMod val="50000"/>
              </a:schemeClr>
            </a:solidFill>
          </a:ln>
        </c:spPr>
        <c:crossAx val="149377024"/>
        <c:crossesAt val="1"/>
        <c:crossBetween val="between"/>
      </c:valAx>
    </c:plotArea>
    <c:plotVisOnly val="1"/>
    <c:dispBlanksAs val="gap"/>
    <c:showDLblsOverMax val="0"/>
  </c:chart>
  <c:txPr>
    <a:bodyPr/>
    <a:lstStyle/>
    <a:p>
      <a:pPr>
        <a:defRPr sz="1200">
          <a:latin typeface="+mj-lt"/>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60042378398672"/>
          <c:y val="2.9901636913127482E-2"/>
          <c:w val="0.82864231922964315"/>
          <c:h val="0.67516828234237813"/>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lumMod val="50000"/>
                </a:schemeClr>
              </a:solidFill>
            </a:ln>
            <a:effectLst/>
          </c:spPr>
          <c:invertIfNegative val="0"/>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6"/>
            <c:invertIfNegative val="0"/>
            <c:bubble3D val="0"/>
            <c:extLst xmlns:c16r2="http://schemas.microsoft.com/office/drawing/2015/06/chart">
              <c:ext xmlns:c16="http://schemas.microsoft.com/office/drawing/2014/chart" uri="{C3380CC4-5D6E-409C-BE32-E72D297353CC}">
                <c16:uniqueId val="{00000003-4857-4252-AE79-915924A4B90C}"/>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Highbridge/South Concourse (1)</c:v>
                </c:pt>
                <c:pt idx="1">
                  <c:v>Kingsbridge Heights/Mosholu (2)</c:v>
                </c:pt>
                <c:pt idx="2">
                  <c:v>Morrisania/East Tremont (3)</c:v>
                </c:pt>
                <c:pt idx="3">
                  <c:v>Mott Haven/Hunts Point (4)</c:v>
                </c:pt>
                <c:pt idx="4">
                  <c:v>Pelham Parkway (5)</c:v>
                </c:pt>
                <c:pt idx="5">
                  <c:v>Riverdale/Kingsbridge (6)</c:v>
                </c:pt>
                <c:pt idx="6">
                  <c:v>Soundview/Parkchester (7)</c:v>
                </c:pt>
                <c:pt idx="7">
                  <c:v>Throgs Neck/Co-op City (8)</c:v>
                </c:pt>
                <c:pt idx="8">
                  <c:v>University Heights/Fordham (9)</c:v>
                </c:pt>
                <c:pt idx="9">
                  <c:v>Williamsbridge/Baychester (10)</c:v>
                </c:pt>
                <c:pt idx="11">
                  <c:v>NYC Overall</c:v>
                </c:pt>
              </c:strCache>
            </c:strRef>
          </c:cat>
          <c:val>
            <c:numRef>
              <c:f>Sheet1!$B$2:$B$13</c:f>
              <c:numCache>
                <c:formatCode>0.0</c:formatCode>
                <c:ptCount val="12"/>
                <c:pt idx="0">
                  <c:v>48</c:v>
                </c:pt>
                <c:pt idx="1">
                  <c:v>36.1</c:v>
                </c:pt>
                <c:pt idx="2">
                  <c:v>36.299999999999997</c:v>
                </c:pt>
                <c:pt idx="3">
                  <c:v>39.700000000000003</c:v>
                </c:pt>
                <c:pt idx="4">
                  <c:v>15.3</c:v>
                </c:pt>
                <c:pt idx="5">
                  <c:v>21.8</c:v>
                </c:pt>
                <c:pt idx="6">
                  <c:v>20</c:v>
                </c:pt>
                <c:pt idx="7">
                  <c:v>4.8</c:v>
                </c:pt>
                <c:pt idx="8">
                  <c:v>49.2</c:v>
                </c:pt>
                <c:pt idx="9">
                  <c:v>27.7</c:v>
                </c:pt>
                <c:pt idx="11">
                  <c:v>18.5</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48605952"/>
        <c:axId val="148615936"/>
      </c:barChart>
      <c:catAx>
        <c:axId val="14860595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48615936"/>
        <c:crosses val="autoZero"/>
        <c:auto val="1"/>
        <c:lblAlgn val="ctr"/>
        <c:lblOffset val="100"/>
        <c:noMultiLvlLbl val="0"/>
      </c:catAx>
      <c:valAx>
        <c:axId val="148615936"/>
        <c:scaling>
          <c:orientation val="minMax"/>
          <c:max val="5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Percent of households that reported mice or rats in their building in the past 90 days</a:t>
                </a:r>
                <a:endParaRPr lang="en-US" sz="1200" dirty="0">
                  <a:effectLst/>
                </a:endParaRPr>
              </a:p>
            </c:rich>
          </c:tx>
          <c:layout>
            <c:manualLayout>
              <c:xMode val="edge"/>
              <c:yMode val="edge"/>
              <c:x val="5.0641818332675642E-2"/>
              <c:y val="1.4547831436171188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8605952"/>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13455954993478E-2"/>
          <c:y val="9.4029333256864217E-2"/>
          <c:w val="0.89268981716919649"/>
          <c:h val="0.83697079648661865"/>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4.8652253588596754E-2"/>
                  <c:y val="-2.2413337068555293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1FB-40D0-865E-909D22CA772F}"/>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1FB-40D0-865E-909D22CA772F}"/>
                </c:ext>
              </c:extLst>
            </c:dLbl>
            <c:dLbl>
              <c:idx val="1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1FB-40D0-865E-909D22CA772F}"/>
                </c:ext>
              </c:extLst>
            </c:dLbl>
            <c:dLbl>
              <c:idx val="13"/>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113-4ED0-AAE3-E8FE8C694AD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2008</c:v>
                </c:pt>
                <c:pt idx="1">
                  <c:v>2011</c:v>
                </c:pt>
                <c:pt idx="2">
                  <c:v>2014</c:v>
                </c:pt>
              </c:numCache>
            </c:numRef>
          </c:cat>
          <c:val>
            <c:numRef>
              <c:f>Sheet1!$B$2:$B$4</c:f>
              <c:numCache>
                <c:formatCode>0.0</c:formatCode>
                <c:ptCount val="3"/>
                <c:pt idx="0">
                  <c:v>42.3</c:v>
                </c:pt>
                <c:pt idx="1">
                  <c:v>37.700000000000003</c:v>
                </c:pt>
                <c:pt idx="2">
                  <c:v>35</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4.8581430874571993E-2"/>
                  <c:y val="-1.018696898168210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8CAE-49CA-A0BC-3FE7B48D0691}"/>
                </c:ext>
              </c:extLst>
            </c:dLbl>
            <c:dLbl>
              <c:idx val="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FB-40D0-865E-909D22CA772F}"/>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1FB-40D0-865E-909D22CA772F}"/>
                </c:ext>
              </c:extLst>
            </c:dLbl>
            <c:dLbl>
              <c:idx val="1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1FB-40D0-865E-909D22CA772F}"/>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2008</c:v>
                </c:pt>
                <c:pt idx="1">
                  <c:v>2011</c:v>
                </c:pt>
                <c:pt idx="2">
                  <c:v>2014</c:v>
                </c:pt>
              </c:numCache>
            </c:numRef>
          </c:cat>
          <c:val>
            <c:numRef>
              <c:f>Sheet1!$C$2:$C$4</c:f>
              <c:numCache>
                <c:formatCode>0.0</c:formatCode>
                <c:ptCount val="3"/>
                <c:pt idx="0">
                  <c:v>32.9</c:v>
                </c:pt>
                <c:pt idx="1">
                  <c:v>26.6</c:v>
                </c:pt>
                <c:pt idx="2">
                  <c:v>26.4</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4.8581430874571993E-2"/>
                  <c:y val="-5.093484490841005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8CAE-49CA-A0BC-3FE7B48D0691}"/>
                </c:ext>
              </c:extLst>
            </c:dLbl>
            <c:dLbl>
              <c:idx val="2"/>
              <c:layout>
                <c:manualLayout>
                  <c:x val="-2.776075518871911E-3"/>
                  <c:y val="-1.018696898168210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D65B-4506-98AC-C92155FC174A}"/>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8CAE-49CA-A0BC-3FE7B48D0691}"/>
                </c:ext>
              </c:extLst>
            </c:dLbl>
            <c:dLbl>
              <c:idx val="1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8CAE-49CA-A0BC-3FE7B48D0691}"/>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2008</c:v>
                </c:pt>
                <c:pt idx="1">
                  <c:v>2011</c:v>
                </c:pt>
                <c:pt idx="2">
                  <c:v>2014</c:v>
                </c:pt>
              </c:numCache>
            </c:numRef>
          </c:cat>
          <c:val>
            <c:numRef>
              <c:f>Sheet1!$D$2:$D$4</c:f>
              <c:numCache>
                <c:formatCode>0.0</c:formatCode>
                <c:ptCount val="3"/>
                <c:pt idx="0">
                  <c:v>26.4</c:v>
                </c:pt>
                <c:pt idx="1">
                  <c:v>20.6</c:v>
                </c:pt>
                <c:pt idx="2">
                  <c:v>19.7</c:v>
                </c:pt>
              </c:numCache>
            </c:numRef>
          </c:val>
          <c:smooth val="0"/>
          <c:extLst xmlns:c16r2="http://schemas.microsoft.com/office/drawing/2015/06/chart">
            <c:ext xmlns:c16="http://schemas.microsoft.com/office/drawing/2014/chart" uri="{C3380CC4-5D6E-409C-BE32-E72D297353CC}">
              <c16:uniqueId val="{0000000C-8CAE-49CA-A0BC-3FE7B48D0691}"/>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dLbls>
            <c:dLbl>
              <c:idx val="0"/>
              <c:layout>
                <c:manualLayout>
                  <c:x val="-4.8581321580260226E-2"/>
                  <c:y val="2.546742245420526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65B-4506-98AC-C92155FC174A}"/>
                </c:ext>
              </c:extLst>
            </c:dLbl>
            <c:dLbl>
              <c:idx val="2"/>
              <c:layout>
                <c:manualLayout>
                  <c:x val="-2.776075518871911E-3"/>
                  <c:y val="1.273371122710263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D65B-4506-98AC-C92155FC174A}"/>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8CAE-49CA-A0BC-3FE7B48D0691}"/>
                </c:ext>
              </c:extLst>
            </c:dLbl>
            <c:dLbl>
              <c:idx val="12"/>
              <c:layout>
                <c:manualLayout>
                  <c:x val="-1.3880377594360064E-3"/>
                  <c:y val="-1.528045347252315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CAE-49CA-A0BC-3FE7B48D0691}"/>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2008</c:v>
                </c:pt>
                <c:pt idx="1">
                  <c:v>2011</c:v>
                </c:pt>
                <c:pt idx="2">
                  <c:v>2014</c:v>
                </c:pt>
              </c:numCache>
            </c:numRef>
          </c:cat>
          <c:val>
            <c:numRef>
              <c:f>Sheet1!$E$2:$E$4</c:f>
              <c:numCache>
                <c:formatCode>0.0</c:formatCode>
                <c:ptCount val="3"/>
                <c:pt idx="0">
                  <c:v>23.7</c:v>
                </c:pt>
                <c:pt idx="1">
                  <c:v>19.7</c:v>
                </c:pt>
                <c:pt idx="2">
                  <c:v>19.3</c:v>
                </c:pt>
              </c:numCache>
            </c:numRef>
          </c:val>
          <c:smooth val="0"/>
          <c:extLst xmlns:c16r2="http://schemas.microsoft.com/office/drawing/2015/06/chart">
            <c:ext xmlns:c16="http://schemas.microsoft.com/office/drawing/2014/chart" uri="{C3380CC4-5D6E-409C-BE32-E72D297353CC}">
              <c16:uniqueId val="{00000010-8CAE-49CA-A0BC-3FE7B48D0691}"/>
            </c:ext>
          </c:extLst>
        </c:ser>
        <c:ser>
          <c:idx val="4"/>
          <c:order val="4"/>
          <c:tx>
            <c:strRef>
              <c:f>Sheet1!$F$1</c:f>
              <c:strCache>
                <c:ptCount val="1"/>
                <c:pt idx="0">
                  <c:v>Staten Island</c:v>
                </c:pt>
              </c:strCache>
            </c:strRef>
          </c:tx>
          <c:marker>
            <c:symbol val="square"/>
            <c:size val="7"/>
          </c:marker>
          <c:dLbls>
            <c:dLbl>
              <c:idx val="0"/>
              <c:layout>
                <c:manualLayout>
                  <c:x val="-4.0253095023644186E-2"/>
                  <c:y val="-2.546942776305992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8CAE-49CA-A0BC-3FE7B48D0691}"/>
                </c:ext>
              </c:extLst>
            </c:dLbl>
            <c:dLbl>
              <c:idx val="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D65B-4506-98AC-C92155FC174A}"/>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8CAE-49CA-A0BC-3FE7B48D0691}"/>
                </c:ext>
              </c:extLst>
            </c:dLbl>
            <c:dLbl>
              <c:idx val="1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8CAE-49CA-A0BC-3FE7B48D0691}"/>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2008</c:v>
                </c:pt>
                <c:pt idx="1">
                  <c:v>2011</c:v>
                </c:pt>
                <c:pt idx="2">
                  <c:v>2014</c:v>
                </c:pt>
              </c:numCache>
            </c:numRef>
          </c:cat>
          <c:val>
            <c:numRef>
              <c:f>Sheet1!$F$2:$F$4</c:f>
              <c:numCache>
                <c:formatCode>0.0</c:formatCode>
                <c:ptCount val="3"/>
                <c:pt idx="0">
                  <c:v>6</c:v>
                </c:pt>
                <c:pt idx="1">
                  <c:v>5.2</c:v>
                </c:pt>
                <c:pt idx="2">
                  <c:v>4.8</c:v>
                </c:pt>
              </c:numCache>
            </c:numRef>
          </c:val>
          <c:smooth val="0"/>
          <c:extLst xmlns:c16r2="http://schemas.microsoft.com/office/drawing/2015/06/chart">
            <c:ext xmlns:c16="http://schemas.microsoft.com/office/drawing/2014/chart" uri="{C3380CC4-5D6E-409C-BE32-E72D297353CC}">
              <c16:uniqueId val="{00000014-8CAE-49CA-A0BC-3FE7B48D0691}"/>
            </c:ext>
          </c:extLst>
        </c:ser>
        <c:dLbls>
          <c:showLegendKey val="0"/>
          <c:showVal val="0"/>
          <c:showCatName val="0"/>
          <c:showSerName val="0"/>
          <c:showPercent val="0"/>
          <c:showBubbleSize val="0"/>
        </c:dLbls>
        <c:marker val="1"/>
        <c:smooth val="0"/>
        <c:axId val="148853888"/>
        <c:axId val="148855424"/>
      </c:lineChart>
      <c:catAx>
        <c:axId val="14885388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8855424"/>
        <c:crosses val="autoZero"/>
        <c:auto val="1"/>
        <c:lblAlgn val="ctr"/>
        <c:lblOffset val="100"/>
        <c:noMultiLvlLbl val="0"/>
      </c:catAx>
      <c:valAx>
        <c:axId val="148855424"/>
        <c:scaling>
          <c:orientation val="minMax"/>
          <c:max val="45"/>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rPr>
                  <a:t>Percent of households that reported seeing at least one cockroach daily over the last month</a:t>
                </a:r>
                <a:endParaRPr lang="en-US" sz="1200" dirty="0">
                  <a:effectLst/>
                </a:endParaRPr>
              </a:p>
            </c:rich>
          </c:tx>
          <c:layout>
            <c:manualLayout>
              <c:xMode val="edge"/>
              <c:yMode val="edge"/>
              <c:x val="2.7760755188720129E-3"/>
              <c:y val="0.1315602927189441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88538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60042378398672"/>
          <c:y val="2.9901636913127482E-2"/>
          <c:w val="0.82864231922964315"/>
          <c:h val="0.67516828234237813"/>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lumMod val="50000"/>
                </a:schemeClr>
              </a:solidFill>
            </a:ln>
            <a:effectLst/>
          </c:spPr>
          <c:invertIfNegative val="0"/>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6"/>
            <c:invertIfNegative val="0"/>
            <c:bubble3D val="0"/>
            <c:extLst xmlns:c16r2="http://schemas.microsoft.com/office/drawing/2015/06/chart">
              <c:ext xmlns:c16="http://schemas.microsoft.com/office/drawing/2014/chart" uri="{C3380CC4-5D6E-409C-BE32-E72D297353CC}">
                <c16:uniqueId val="{00000003-4857-4252-AE79-915924A4B90C}"/>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Highbridge/South Concourse (1)</c:v>
                </c:pt>
                <c:pt idx="1">
                  <c:v>Kingsbridge Heights/Mosholu (2)</c:v>
                </c:pt>
                <c:pt idx="2">
                  <c:v>Morrisania/East Tremont (3)</c:v>
                </c:pt>
                <c:pt idx="3">
                  <c:v>Mott Haven/Hunts Point (4)</c:v>
                </c:pt>
                <c:pt idx="4">
                  <c:v>Pelham Parkway (5)</c:v>
                </c:pt>
                <c:pt idx="5">
                  <c:v>Riverdale/Kingsbridge (6)</c:v>
                </c:pt>
                <c:pt idx="6">
                  <c:v>Soundview/Parkchester (7)</c:v>
                </c:pt>
                <c:pt idx="7">
                  <c:v>Throgs Neck/Co-op City (8)</c:v>
                </c:pt>
                <c:pt idx="8">
                  <c:v>University Heights/Fordham (9)</c:v>
                </c:pt>
                <c:pt idx="9">
                  <c:v>Williamsbridge/Baychester (10)</c:v>
                </c:pt>
                <c:pt idx="11">
                  <c:v>NYC Overall</c:v>
                </c:pt>
              </c:strCache>
            </c:strRef>
          </c:cat>
          <c:val>
            <c:numRef>
              <c:f>Sheet1!$B$2:$B$13</c:f>
              <c:numCache>
                <c:formatCode>0.0</c:formatCode>
                <c:ptCount val="12"/>
                <c:pt idx="0">
                  <c:v>44.4</c:v>
                </c:pt>
                <c:pt idx="1">
                  <c:v>42.7</c:v>
                </c:pt>
                <c:pt idx="2">
                  <c:v>42.1</c:v>
                </c:pt>
                <c:pt idx="3">
                  <c:v>39.9</c:v>
                </c:pt>
                <c:pt idx="4">
                  <c:v>20.9</c:v>
                </c:pt>
                <c:pt idx="5">
                  <c:v>24.3</c:v>
                </c:pt>
                <c:pt idx="6">
                  <c:v>38.200000000000003</c:v>
                </c:pt>
                <c:pt idx="7">
                  <c:v>12.9</c:v>
                </c:pt>
                <c:pt idx="8">
                  <c:v>47</c:v>
                </c:pt>
                <c:pt idx="9">
                  <c:v>34.5</c:v>
                </c:pt>
                <c:pt idx="11">
                  <c:v>23.2</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49060608"/>
        <c:axId val="149062400"/>
      </c:barChart>
      <c:catAx>
        <c:axId val="14906060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49062400"/>
        <c:crosses val="autoZero"/>
        <c:auto val="1"/>
        <c:lblAlgn val="ctr"/>
        <c:lblOffset val="100"/>
        <c:noMultiLvlLbl val="0"/>
      </c:catAx>
      <c:valAx>
        <c:axId val="149062400"/>
        <c:scaling>
          <c:orientation val="minMax"/>
          <c:max val="5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Percent of households that reported seeing at least one cockroach daily over the last month</a:t>
                </a:r>
                <a:endParaRPr lang="en-US" sz="1200" dirty="0">
                  <a:effectLst/>
                </a:endParaRPr>
              </a:p>
            </c:rich>
          </c:tx>
          <c:layout>
            <c:manualLayout>
              <c:xMode val="edge"/>
              <c:yMode val="edge"/>
              <c:x val="5.0641818332675642E-2"/>
              <c:y val="1.4547831436171188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9060608"/>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41495415961786E-2"/>
          <c:y val="2.74408298223307E-2"/>
          <c:w val="0.91957109073839605"/>
          <c:h val="0.78415108721427318"/>
        </c:manualLayout>
      </c:layout>
      <c:barChart>
        <c:barDir val="col"/>
        <c:grouping val="clustered"/>
        <c:varyColors val="0"/>
        <c:ser>
          <c:idx val="0"/>
          <c:order val="0"/>
          <c:tx>
            <c:strRef>
              <c:f>Sheet1!$B$1</c:f>
              <c:strCache>
                <c:ptCount val="1"/>
                <c:pt idx="0">
                  <c:v>Series 1</c:v>
                </c:pt>
              </c:strCache>
            </c:strRef>
          </c:tx>
          <c:spPr>
            <a:ln>
              <a:solidFill>
                <a:schemeClr val="bg1">
                  <a:lumMod val="50000"/>
                </a:schemeClr>
              </a:solidFill>
            </a:ln>
          </c:spPr>
          <c:invertIfNegative val="0"/>
          <c:dPt>
            <c:idx val="0"/>
            <c:invertIfNegative val="0"/>
            <c:bubble3D val="0"/>
            <c:spPr>
              <a:solidFill>
                <a:schemeClr val="accent2"/>
              </a:solidFill>
              <a:ln>
                <a:solidFill>
                  <a:schemeClr val="bg1">
                    <a:lumMod val="50000"/>
                  </a:schemeClr>
                </a:solidFill>
              </a:ln>
            </c:spPr>
            <c:extLst xmlns:c16r2="http://schemas.microsoft.com/office/drawing/2015/06/chart">
              <c:ext xmlns:c16="http://schemas.microsoft.com/office/drawing/2014/chart" uri="{C3380CC4-5D6E-409C-BE32-E72D297353CC}">
                <c16:uniqueId val="{00000001-17FC-4951-B268-1B5602377721}"/>
              </c:ext>
            </c:extLst>
          </c:dPt>
          <c:dPt>
            <c:idx val="6"/>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3-17FC-4951-B268-1B5602377721}"/>
              </c:ext>
            </c:extLst>
          </c:dPt>
          <c:dPt>
            <c:idx val="7"/>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5-17FC-4951-B268-1B5602377721}"/>
              </c:ext>
            </c:extLst>
          </c:dPt>
          <c:dPt>
            <c:idx val="8"/>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7-17FC-4951-B268-1B5602377721}"/>
              </c:ext>
            </c:extLst>
          </c:dPt>
          <c:dPt>
            <c:idx val="9"/>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9-17FC-4951-B268-1B5602377721}"/>
              </c:ext>
            </c:extLst>
          </c:dPt>
          <c:dPt>
            <c:idx val="10"/>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BBF5-4DA9-BF66-4933D6662F5F}"/>
              </c:ext>
            </c:extLst>
          </c:dPt>
          <c:dPt>
            <c:idx val="11"/>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17FC-4951-B268-1B5602377721}"/>
              </c:ext>
            </c:extLst>
          </c:dPt>
          <c:dPt>
            <c:idx val="12"/>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D-17FC-4951-B268-1B5602377721}"/>
              </c:ext>
            </c:extLst>
          </c:dPt>
          <c:dPt>
            <c:idx val="14"/>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0F-17FC-4951-B268-1B5602377721}"/>
              </c:ext>
            </c:extLst>
          </c:dPt>
          <c:dPt>
            <c:idx val="15"/>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1-17FC-4951-B268-1B5602377721}"/>
              </c:ext>
            </c:extLst>
          </c:dPt>
          <c:dPt>
            <c:idx val="16"/>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3-17FC-4951-B268-1B5602377721}"/>
              </c:ext>
            </c:extLst>
          </c:dPt>
          <c:dPt>
            <c:idx val="17"/>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5-17FC-4951-B268-1B5602377721}"/>
              </c:ext>
            </c:extLst>
          </c:dPt>
          <c:dPt>
            <c:idx val="18"/>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7-17FC-4951-B268-1B5602377721}"/>
              </c:ext>
            </c:extLst>
          </c:dPt>
          <c:dPt>
            <c:idx val="19"/>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9-17FC-4951-B268-1B5602377721}"/>
              </c:ext>
            </c:extLst>
          </c:dPt>
          <c:dPt>
            <c:idx val="2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B-17FC-4951-B268-1B5602377721}"/>
              </c:ext>
            </c:extLst>
          </c:dPt>
          <c:dPt>
            <c:idx val="21"/>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D-17FC-4951-B268-1B5602377721}"/>
              </c:ext>
            </c:extLst>
          </c:dPt>
          <c:dPt>
            <c:idx val="22"/>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F-17FC-4951-B268-1B5602377721}"/>
              </c:ext>
            </c:extLst>
          </c:dPt>
          <c:dPt>
            <c:idx val="23"/>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21-17FC-4951-B268-1B5602377721}"/>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Bronx </c:v>
                </c:pt>
                <c:pt idx="1">
                  <c:v>Brooklyn</c:v>
                </c:pt>
                <c:pt idx="2">
                  <c:v>Manhattan</c:v>
                </c:pt>
                <c:pt idx="3">
                  <c:v>Queens</c:v>
                </c:pt>
                <c:pt idx="4">
                  <c:v>Staten Island</c:v>
                </c:pt>
              </c:strCache>
            </c:strRef>
          </c:cat>
          <c:val>
            <c:numRef>
              <c:f>Sheet1!$B$2:$B$6</c:f>
              <c:numCache>
                <c:formatCode>0.0</c:formatCode>
                <c:ptCount val="5"/>
                <c:pt idx="0">
                  <c:v>12.9</c:v>
                </c:pt>
                <c:pt idx="1">
                  <c:v>10.5</c:v>
                </c:pt>
                <c:pt idx="2">
                  <c:v>8</c:v>
                </c:pt>
                <c:pt idx="3">
                  <c:v>8.6</c:v>
                </c:pt>
                <c:pt idx="4">
                  <c:v>5.5</c:v>
                </c:pt>
              </c:numCache>
            </c:numRef>
          </c:val>
          <c:extLst xmlns:c16r2="http://schemas.microsoft.com/office/drawing/2015/06/chart">
            <c:ext xmlns:c16="http://schemas.microsoft.com/office/drawing/2014/chart" uri="{C3380CC4-5D6E-409C-BE32-E72D297353CC}">
              <c16:uniqueId val="{00000022-17FC-4951-B268-1B5602377721}"/>
            </c:ext>
          </c:extLst>
        </c:ser>
        <c:dLbls>
          <c:showLegendKey val="0"/>
          <c:showVal val="0"/>
          <c:showCatName val="0"/>
          <c:showSerName val="0"/>
          <c:showPercent val="0"/>
          <c:showBubbleSize val="0"/>
        </c:dLbls>
        <c:gapWidth val="70"/>
        <c:axId val="149255680"/>
        <c:axId val="149257216"/>
      </c:barChart>
      <c:catAx>
        <c:axId val="149255680"/>
        <c:scaling>
          <c:orientation val="minMax"/>
        </c:scaling>
        <c:delete val="0"/>
        <c:axPos val="b"/>
        <c:numFmt formatCode="General" sourceLinked="0"/>
        <c:majorTickMark val="out"/>
        <c:minorTickMark val="none"/>
        <c:tickLblPos val="nextTo"/>
        <c:spPr>
          <a:ln>
            <a:solidFill>
              <a:schemeClr val="bg1">
                <a:lumMod val="50000"/>
              </a:schemeClr>
            </a:solidFill>
          </a:ln>
        </c:spPr>
        <c:crossAx val="149257216"/>
        <c:crosses val="autoZero"/>
        <c:auto val="1"/>
        <c:lblAlgn val="ctr"/>
        <c:lblOffset val="100"/>
        <c:noMultiLvlLbl val="0"/>
      </c:catAx>
      <c:valAx>
        <c:axId val="149257216"/>
        <c:scaling>
          <c:orientation val="minMax"/>
          <c:max val="14"/>
          <c:min val="0"/>
        </c:scaling>
        <c:delete val="0"/>
        <c:axPos val="l"/>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414042"/>
                    </a:solidFill>
                    <a:latin typeface="+mj-lt"/>
                    <a:ea typeface="+mn-ea"/>
                    <a:cs typeface="+mn-cs"/>
                  </a:defRPr>
                </a:pPr>
                <a:r>
                  <a:rPr lang="en-US" sz="1100" b="1" i="0" baseline="0" dirty="0">
                    <a:effectLst/>
                  </a:rPr>
                  <a:t>Percent of adults reporting mold in at least one room in  their building, excluding the bathroom, in the past 30 days</a:t>
                </a:r>
                <a:endParaRPr lang="en-US" sz="1100" dirty="0">
                  <a:effectLst/>
                </a:endParaRPr>
              </a:p>
            </c:rich>
          </c:tx>
          <c:layout>
            <c:manualLayout>
              <c:xMode val="edge"/>
              <c:yMode val="edge"/>
              <c:x val="0"/>
              <c:y val="3.12190608589278E-2"/>
            </c:manualLayout>
          </c:layout>
          <c:overlay val="0"/>
        </c:title>
        <c:numFmt formatCode="0" sourceLinked="0"/>
        <c:majorTickMark val="out"/>
        <c:minorTickMark val="none"/>
        <c:tickLblPos val="nextTo"/>
        <c:spPr>
          <a:ln>
            <a:solidFill>
              <a:schemeClr val="bg1">
                <a:lumMod val="50000"/>
              </a:schemeClr>
            </a:solidFill>
          </a:ln>
        </c:spPr>
        <c:crossAx val="149255680"/>
        <c:crossesAt val="1"/>
        <c:crossBetween val="between"/>
      </c:valAx>
    </c:plotArea>
    <c:plotVisOnly val="1"/>
    <c:dispBlanksAs val="gap"/>
    <c:showDLblsOverMax val="0"/>
  </c:chart>
  <c:txPr>
    <a:bodyPr/>
    <a:lstStyle/>
    <a:p>
      <a:pPr>
        <a:defRPr sz="1200">
          <a:latin typeface="+mj-lt"/>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60042378398672"/>
          <c:y val="2.9901636913127482E-2"/>
          <c:w val="0.82864231922964315"/>
          <c:h val="0.69819899055781265"/>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lumMod val="50000"/>
                </a:schemeClr>
              </a:solidFill>
            </a:ln>
            <a:effectLst/>
          </c:spPr>
          <c:invertIfNegative val="0"/>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6"/>
            <c:invertIfNegative val="0"/>
            <c:bubble3D val="0"/>
            <c:extLst xmlns:c16r2="http://schemas.microsoft.com/office/drawing/2015/06/chart">
              <c:ext xmlns:c16="http://schemas.microsoft.com/office/drawing/2014/chart" uri="{C3380CC4-5D6E-409C-BE32-E72D297353CC}">
                <c16:uniqueId val="{00000003-4857-4252-AE79-915924A4B90C}"/>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Fordham - Bronx Pk (1)</c:v>
                </c:pt>
                <c:pt idx="1">
                  <c:v>Kingsbridge - Riverdale (2)</c:v>
                </c:pt>
                <c:pt idx="2">
                  <c:v>Northeast Bronx (3)</c:v>
                </c:pt>
                <c:pt idx="3">
                  <c:v>Pelham - Throgs Neck (4)</c:v>
                </c:pt>
                <c:pt idx="4">
                  <c:v>South Bronx (5)</c:v>
                </c:pt>
                <c:pt idx="6">
                  <c:v>NYC Overall</c:v>
                </c:pt>
              </c:strCache>
            </c:strRef>
          </c:cat>
          <c:val>
            <c:numRef>
              <c:f>Sheet1!$B$2:$B$8</c:f>
              <c:numCache>
                <c:formatCode>General</c:formatCode>
                <c:ptCount val="7"/>
                <c:pt idx="0">
                  <c:v>18.7</c:v>
                </c:pt>
                <c:pt idx="1">
                  <c:v>8.4</c:v>
                </c:pt>
                <c:pt idx="2">
                  <c:v>8.9</c:v>
                </c:pt>
                <c:pt idx="3">
                  <c:v>14.4</c:v>
                </c:pt>
                <c:pt idx="4">
                  <c:v>11.8</c:v>
                </c:pt>
                <c:pt idx="6">
                  <c:v>9.5</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49339136"/>
        <c:axId val="149357312"/>
      </c:barChart>
      <c:catAx>
        <c:axId val="14933913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49357312"/>
        <c:crosses val="autoZero"/>
        <c:auto val="1"/>
        <c:lblAlgn val="ctr"/>
        <c:lblOffset val="100"/>
        <c:noMultiLvlLbl val="0"/>
      </c:catAx>
      <c:valAx>
        <c:axId val="149357312"/>
        <c:scaling>
          <c:orientation val="minMax"/>
          <c:max val="2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Percent of adults reporting mold in at least one room in  their building, excluding the bathroom, in the past 30 days</a:t>
                </a:r>
                <a:endParaRPr lang="en-US" sz="1200" dirty="0">
                  <a:effectLst/>
                </a:endParaRPr>
              </a:p>
            </c:rich>
          </c:tx>
          <c:layout>
            <c:manualLayout>
              <c:xMode val="edge"/>
              <c:yMode val="edge"/>
              <c:x val="2.5320909166337821E-2"/>
              <c:y val="1.4547831436171188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9339136"/>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452190871974337E-2"/>
          <c:y val="4.7595574344147774E-2"/>
          <c:w val="0.82286262394284049"/>
          <c:h val="0.85408770778652665"/>
        </c:manualLayout>
      </c:layout>
      <c:lineChart>
        <c:grouping val="standard"/>
        <c:varyColors val="0"/>
        <c:ser>
          <c:idx val="0"/>
          <c:order val="0"/>
          <c:tx>
            <c:strRef>
              <c:f>Sheet1!$A$3</c:f>
              <c:strCache>
                <c:ptCount val="1"/>
                <c:pt idx="0">
                  <c:v>Bronx</c:v>
                </c:pt>
              </c:strCache>
            </c:strRef>
          </c:tx>
          <c:spPr>
            <a:ln>
              <a:solidFill>
                <a:schemeClr val="accent4"/>
              </a:solidFill>
            </a:ln>
          </c:spPr>
          <c:marker>
            <c:spPr>
              <a:solidFill>
                <a:schemeClr val="accent4"/>
              </a:solidFill>
              <a:ln>
                <a:solidFill>
                  <a:schemeClr val="accent4"/>
                </a:solidFill>
              </a:ln>
            </c:spPr>
          </c:marker>
          <c:dLbls>
            <c:dLbl>
              <c:idx val="0"/>
              <c:layout>
                <c:manualLayout>
                  <c:x val="-3.4722313356663752E-2"/>
                  <c:y val="-2.200182274582200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B59-46E6-AFD0-AD0EDEFBF371}"/>
                </c:ext>
              </c:extLst>
            </c:dLbl>
            <c:spPr>
              <a:noFill/>
              <a:ln>
                <a:noFill/>
              </a:ln>
              <a:effectLst/>
            </c:spPr>
            <c:txPr>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Sheet1!$B$2:$Q$2</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Sheet1!$B$3:$Q$3</c:f>
              <c:numCache>
                <c:formatCode>General</c:formatCode>
                <c:ptCount val="16"/>
                <c:pt idx="0">
                  <c:v>25.2</c:v>
                </c:pt>
                <c:pt idx="1">
                  <c:v>21.3</c:v>
                </c:pt>
                <c:pt idx="2">
                  <c:v>20.399999999999999</c:v>
                </c:pt>
                <c:pt idx="3">
                  <c:v>20.399999999999999</c:v>
                </c:pt>
                <c:pt idx="4">
                  <c:v>19</c:v>
                </c:pt>
                <c:pt idx="5">
                  <c:v>18.2</c:v>
                </c:pt>
                <c:pt idx="6">
                  <c:v>17.100000000000001</c:v>
                </c:pt>
                <c:pt idx="7">
                  <c:v>17.8</c:v>
                </c:pt>
                <c:pt idx="8">
                  <c:v>16.2</c:v>
                </c:pt>
                <c:pt idx="9">
                  <c:v>17.100000000000001</c:v>
                </c:pt>
                <c:pt idx="10">
                  <c:v>15.8</c:v>
                </c:pt>
                <c:pt idx="11">
                  <c:v>16.100000000000001</c:v>
                </c:pt>
                <c:pt idx="12">
                  <c:v>16.2</c:v>
                </c:pt>
                <c:pt idx="13">
                  <c:v>14.2</c:v>
                </c:pt>
                <c:pt idx="14">
                  <c:v>13.6</c:v>
                </c:pt>
                <c:pt idx="15">
                  <c:v>13.6</c:v>
                </c:pt>
              </c:numCache>
            </c:numRef>
          </c:val>
          <c:smooth val="0"/>
          <c:extLst xmlns:c16r2="http://schemas.microsoft.com/office/drawing/2015/06/chart">
            <c:ext xmlns:c16="http://schemas.microsoft.com/office/drawing/2014/chart" uri="{C3380CC4-5D6E-409C-BE32-E72D297353CC}">
              <c16:uniqueId val="{00000001-3B59-46E6-AFD0-AD0EDEFBF371}"/>
            </c:ext>
          </c:extLst>
        </c:ser>
        <c:ser>
          <c:idx val="1"/>
          <c:order val="1"/>
          <c:tx>
            <c:strRef>
              <c:f>Sheet1!$A$4</c:f>
              <c:strCache>
                <c:ptCount val="1"/>
                <c:pt idx="0">
                  <c:v>Brooklyn</c:v>
                </c:pt>
              </c:strCache>
            </c:strRef>
          </c:tx>
          <c:spPr>
            <a:ln>
              <a:solidFill>
                <a:schemeClr val="bg2"/>
              </a:solidFill>
            </a:ln>
          </c:spPr>
          <c:marker>
            <c:spPr>
              <a:solidFill>
                <a:schemeClr val="bg2"/>
              </a:solidFill>
              <a:ln>
                <a:solidFill>
                  <a:schemeClr val="bg2"/>
                </a:solidFill>
              </a:ln>
            </c:spPr>
          </c:marker>
          <c:dLbls>
            <c:dLbl>
              <c:idx val="0"/>
              <c:layout>
                <c:manualLayout>
                  <c:x val="-3.4722313356663752E-2"/>
                  <c:y val="2.63226888360241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B59-46E6-AFD0-AD0EDEFBF371}"/>
                </c:ext>
              </c:extLst>
            </c:dLbl>
            <c:dLbl>
              <c:idx val="15"/>
              <c:layout>
                <c:manualLayout>
                  <c:x val="-5.7870370370370367E-3"/>
                  <c:y val="-1.022928499311536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B59-46E6-AFD0-AD0EDEFBF371}"/>
                </c:ext>
              </c:extLst>
            </c:dLbl>
            <c:spPr>
              <a:noFill/>
              <a:ln>
                <a:noFill/>
              </a:ln>
              <a:effectLst/>
            </c:spPr>
            <c:txPr>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Sheet1!$B$2:$Q$2</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Sheet1!$B$4:$Q$4</c:f>
              <c:numCache>
                <c:formatCode>General</c:formatCode>
                <c:ptCount val="16"/>
                <c:pt idx="0">
                  <c:v>19.7</c:v>
                </c:pt>
                <c:pt idx="1">
                  <c:v>18.7</c:v>
                </c:pt>
                <c:pt idx="2">
                  <c:v>18.7</c:v>
                </c:pt>
                <c:pt idx="3">
                  <c:v>18.5</c:v>
                </c:pt>
                <c:pt idx="4">
                  <c:v>17.100000000000001</c:v>
                </c:pt>
                <c:pt idx="5">
                  <c:v>17</c:v>
                </c:pt>
                <c:pt idx="6">
                  <c:v>16.399999999999999</c:v>
                </c:pt>
                <c:pt idx="7">
                  <c:v>16</c:v>
                </c:pt>
                <c:pt idx="8">
                  <c:v>13.9</c:v>
                </c:pt>
                <c:pt idx="9">
                  <c:v>15.9</c:v>
                </c:pt>
                <c:pt idx="10">
                  <c:v>16</c:v>
                </c:pt>
                <c:pt idx="11">
                  <c:v>15.9</c:v>
                </c:pt>
                <c:pt idx="12">
                  <c:v>14.1</c:v>
                </c:pt>
                <c:pt idx="13">
                  <c:v>14.9</c:v>
                </c:pt>
                <c:pt idx="14">
                  <c:v>12.2</c:v>
                </c:pt>
                <c:pt idx="15">
                  <c:v>13.6</c:v>
                </c:pt>
              </c:numCache>
            </c:numRef>
          </c:val>
          <c:smooth val="0"/>
          <c:extLst xmlns:c16r2="http://schemas.microsoft.com/office/drawing/2015/06/chart">
            <c:ext xmlns:c16="http://schemas.microsoft.com/office/drawing/2014/chart" uri="{C3380CC4-5D6E-409C-BE32-E72D297353CC}">
              <c16:uniqueId val="{00000004-3B59-46E6-AFD0-AD0EDEFBF371}"/>
            </c:ext>
          </c:extLst>
        </c:ser>
        <c:ser>
          <c:idx val="2"/>
          <c:order val="2"/>
          <c:tx>
            <c:strRef>
              <c:f>Sheet1!$A$5</c:f>
              <c:strCache>
                <c:ptCount val="1"/>
                <c:pt idx="0">
                  <c:v>Manhattan</c:v>
                </c:pt>
              </c:strCache>
            </c:strRef>
          </c:tx>
          <c:dLbls>
            <c:dLbl>
              <c:idx val="15"/>
              <c:layout>
                <c:manualLayout>
                  <c:x val="-6.9444444444444441E-3"/>
                  <c:y val="2.301589123450958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B59-46E6-AFD0-AD0EDEFBF371}"/>
                </c:ext>
              </c:extLst>
            </c:dLbl>
            <c:numFmt formatCode="#,##0.0" sourceLinked="0"/>
            <c:spPr>
              <a:noFill/>
              <a:ln>
                <a:noFill/>
              </a:ln>
              <a:effectLst/>
            </c:spPr>
            <c:txPr>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Sheet1!$B$2:$Q$2</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Sheet1!$B$5:$Q$5</c:f>
              <c:numCache>
                <c:formatCode>General</c:formatCode>
                <c:ptCount val="16"/>
                <c:pt idx="0">
                  <c:v>21.1</c:v>
                </c:pt>
                <c:pt idx="1">
                  <c:v>18.399999999999999</c:v>
                </c:pt>
                <c:pt idx="2">
                  <c:v>17.100000000000001</c:v>
                </c:pt>
                <c:pt idx="3">
                  <c:v>18.3</c:v>
                </c:pt>
                <c:pt idx="4">
                  <c:v>16.100000000000001</c:v>
                </c:pt>
                <c:pt idx="5">
                  <c:v>16.399999999999999</c:v>
                </c:pt>
                <c:pt idx="6">
                  <c:v>13.8</c:v>
                </c:pt>
                <c:pt idx="7">
                  <c:v>14.7</c:v>
                </c:pt>
                <c:pt idx="8">
                  <c:v>12.8</c:v>
                </c:pt>
                <c:pt idx="9">
                  <c:v>12.7</c:v>
                </c:pt>
                <c:pt idx="10">
                  <c:v>15.3</c:v>
                </c:pt>
                <c:pt idx="11">
                  <c:v>15.2</c:v>
                </c:pt>
                <c:pt idx="12">
                  <c:v>12.7</c:v>
                </c:pt>
                <c:pt idx="13">
                  <c:v>12.9</c:v>
                </c:pt>
                <c:pt idx="14">
                  <c:v>12.8</c:v>
                </c:pt>
                <c:pt idx="15">
                  <c:v>12</c:v>
                </c:pt>
              </c:numCache>
            </c:numRef>
          </c:val>
          <c:smooth val="0"/>
          <c:extLst xmlns:c16r2="http://schemas.microsoft.com/office/drawing/2015/06/chart">
            <c:ext xmlns:c16="http://schemas.microsoft.com/office/drawing/2014/chart" uri="{C3380CC4-5D6E-409C-BE32-E72D297353CC}">
              <c16:uniqueId val="{00000006-3B59-46E6-AFD0-AD0EDEFBF371}"/>
            </c:ext>
          </c:extLst>
        </c:ser>
        <c:ser>
          <c:idx val="3"/>
          <c:order val="3"/>
          <c:tx>
            <c:strRef>
              <c:f>Sheet1!$A$6</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dLbls>
            <c:dLbl>
              <c:idx val="0"/>
              <c:layout>
                <c:manualLayout>
                  <c:x val="-3.4722313356663752E-2"/>
                  <c:y val="-3.778673712791479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B59-46E6-AFD0-AD0EDEFBF371}"/>
                </c:ext>
              </c:extLst>
            </c:dLbl>
            <c:dLbl>
              <c:idx val="15"/>
              <c:layout>
                <c:manualLayout>
                  <c:x val="-5.7870370370370367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B59-46E6-AFD0-AD0EDEFBF371}"/>
                </c:ext>
              </c:extLst>
            </c:dLbl>
            <c:spPr>
              <a:noFill/>
              <a:ln>
                <a:noFill/>
              </a:ln>
              <a:effectLst/>
            </c:spPr>
            <c:txPr>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Sheet1!$B$2:$Q$2</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Sheet1!$B$6:$Q$6</c:f>
              <c:numCache>
                <c:formatCode>General</c:formatCode>
                <c:ptCount val="16"/>
                <c:pt idx="0">
                  <c:v>20.8</c:v>
                </c:pt>
                <c:pt idx="1">
                  <c:v>18.100000000000001</c:v>
                </c:pt>
                <c:pt idx="2">
                  <c:v>16</c:v>
                </c:pt>
                <c:pt idx="3">
                  <c:v>17.8</c:v>
                </c:pt>
                <c:pt idx="4">
                  <c:v>16.3</c:v>
                </c:pt>
                <c:pt idx="5">
                  <c:v>16</c:v>
                </c:pt>
                <c:pt idx="6">
                  <c:v>15.5</c:v>
                </c:pt>
                <c:pt idx="7">
                  <c:v>14.4</c:v>
                </c:pt>
                <c:pt idx="8">
                  <c:v>14.1</c:v>
                </c:pt>
                <c:pt idx="9">
                  <c:v>12.3</c:v>
                </c:pt>
                <c:pt idx="10">
                  <c:v>14.9</c:v>
                </c:pt>
                <c:pt idx="11">
                  <c:v>16.399999999999999</c:v>
                </c:pt>
                <c:pt idx="12">
                  <c:v>12.6</c:v>
                </c:pt>
                <c:pt idx="13" formatCode="0.0">
                  <c:v>14</c:v>
                </c:pt>
                <c:pt idx="14">
                  <c:v>13.6</c:v>
                </c:pt>
                <c:pt idx="15">
                  <c:v>12.2</c:v>
                </c:pt>
              </c:numCache>
            </c:numRef>
          </c:val>
          <c:smooth val="0"/>
          <c:extLst xmlns:c16r2="http://schemas.microsoft.com/office/drawing/2015/06/chart">
            <c:ext xmlns:c16="http://schemas.microsoft.com/office/drawing/2014/chart" uri="{C3380CC4-5D6E-409C-BE32-E72D297353CC}">
              <c16:uniqueId val="{00000009-3B59-46E6-AFD0-AD0EDEFBF371}"/>
            </c:ext>
          </c:extLst>
        </c:ser>
        <c:ser>
          <c:idx val="4"/>
          <c:order val="4"/>
          <c:tx>
            <c:strRef>
              <c:f>Sheet1!$A$7</c:f>
              <c:strCache>
                <c:ptCount val="1"/>
                <c:pt idx="0">
                  <c:v>Staten Island </c:v>
                </c:pt>
              </c:strCache>
            </c:strRef>
          </c:tx>
          <c:marker>
            <c:symbol val="square"/>
            <c:size val="7"/>
          </c:marker>
          <c:dLbls>
            <c:dLbl>
              <c:idx val="0"/>
              <c:layout>
                <c:manualLayout>
                  <c:x val="-3.4722313356663752E-2"/>
                  <c:y val="-3.399465258086068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B59-46E6-AFD0-AD0EDEFBF371}"/>
                </c:ext>
              </c:extLst>
            </c:dLbl>
            <c:dLbl>
              <c:idx val="1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B59-46E6-AFD0-AD0EDEFBF371}"/>
                </c:ext>
              </c:extLst>
            </c:dLbl>
            <c:numFmt formatCode="#,##0.0" sourceLinked="0"/>
            <c:spPr>
              <a:noFill/>
              <a:ln>
                <a:noFill/>
              </a:ln>
              <a:effectLst/>
            </c:spPr>
            <c:txPr>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Sheet1!$B$2:$Q$2</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Sheet1!$B$7:$Q$7</c:f>
              <c:numCache>
                <c:formatCode>General</c:formatCode>
                <c:ptCount val="16"/>
                <c:pt idx="0">
                  <c:v>27.2</c:v>
                </c:pt>
                <c:pt idx="1">
                  <c:v>25.6</c:v>
                </c:pt>
                <c:pt idx="2">
                  <c:v>28.8</c:v>
                </c:pt>
                <c:pt idx="3">
                  <c:v>25.2</c:v>
                </c:pt>
                <c:pt idx="4">
                  <c:v>27.2</c:v>
                </c:pt>
                <c:pt idx="5">
                  <c:v>20.100000000000001</c:v>
                </c:pt>
                <c:pt idx="6">
                  <c:v>21</c:v>
                </c:pt>
                <c:pt idx="7">
                  <c:v>19.399999999999999</c:v>
                </c:pt>
                <c:pt idx="8">
                  <c:v>13.5</c:v>
                </c:pt>
                <c:pt idx="9">
                  <c:v>26.4</c:v>
                </c:pt>
                <c:pt idx="10">
                  <c:v>16.5</c:v>
                </c:pt>
                <c:pt idx="11">
                  <c:v>18.5</c:v>
                </c:pt>
                <c:pt idx="12">
                  <c:v>16.600000000000001</c:v>
                </c:pt>
                <c:pt idx="13">
                  <c:v>17.399999999999999</c:v>
                </c:pt>
                <c:pt idx="14">
                  <c:v>15.9</c:v>
                </c:pt>
                <c:pt idx="15">
                  <c:v>24</c:v>
                </c:pt>
              </c:numCache>
            </c:numRef>
          </c:val>
          <c:smooth val="0"/>
          <c:extLst xmlns:c16r2="http://schemas.microsoft.com/office/drawing/2015/06/chart">
            <c:ext xmlns:c16="http://schemas.microsoft.com/office/drawing/2014/chart" uri="{C3380CC4-5D6E-409C-BE32-E72D297353CC}">
              <c16:uniqueId val="{0000000C-3B59-46E6-AFD0-AD0EDEFBF371}"/>
            </c:ext>
          </c:extLst>
        </c:ser>
        <c:dLbls>
          <c:showLegendKey val="0"/>
          <c:showVal val="0"/>
          <c:showCatName val="0"/>
          <c:showSerName val="0"/>
          <c:showPercent val="0"/>
          <c:showBubbleSize val="0"/>
        </c:dLbls>
        <c:marker val="1"/>
        <c:smooth val="0"/>
        <c:axId val="150045056"/>
        <c:axId val="150046592"/>
      </c:lineChart>
      <c:catAx>
        <c:axId val="150045056"/>
        <c:scaling>
          <c:orientation val="minMax"/>
        </c:scaling>
        <c:delete val="0"/>
        <c:axPos val="b"/>
        <c:numFmt formatCode="General" sourceLinked="0"/>
        <c:majorTickMark val="out"/>
        <c:minorTickMark val="none"/>
        <c:tickLblPos val="nextTo"/>
        <c:txPr>
          <a:bodyPr/>
          <a:lstStyle/>
          <a:p>
            <a:pPr>
              <a:defRPr sz="1200"/>
            </a:pPr>
            <a:endParaRPr lang="en-US"/>
          </a:p>
        </c:txPr>
        <c:crossAx val="150046592"/>
        <c:crosses val="autoZero"/>
        <c:auto val="1"/>
        <c:lblAlgn val="ctr"/>
        <c:lblOffset val="100"/>
        <c:noMultiLvlLbl val="0"/>
      </c:catAx>
      <c:valAx>
        <c:axId val="150046592"/>
        <c:scaling>
          <c:orientation val="minMax"/>
        </c:scaling>
        <c:delete val="0"/>
        <c:axPos val="l"/>
        <c:majorGridlines>
          <c:spPr>
            <a:ln>
              <a:noFill/>
            </a:ln>
          </c:spPr>
        </c:majorGridlines>
        <c:title>
          <c:tx>
            <c:rich>
              <a:bodyPr rot="-5400000" vert="horz"/>
              <a:lstStyle/>
              <a:p>
                <a:pPr>
                  <a:defRPr sz="1200"/>
                </a:pPr>
                <a:r>
                  <a:rPr lang="en-US" sz="1200" dirty="0"/>
                  <a:t>Age-adjusted percent of adult current smokers</a:t>
                </a:r>
              </a:p>
            </c:rich>
          </c:tx>
          <c:layout>
            <c:manualLayout>
              <c:xMode val="edge"/>
              <c:yMode val="edge"/>
              <c:x val="6.9732429279673377E-3"/>
              <c:y val="8.5155074365704284E-2"/>
            </c:manualLayout>
          </c:layout>
          <c:overlay val="0"/>
        </c:title>
        <c:numFmt formatCode="General" sourceLinked="1"/>
        <c:majorTickMark val="out"/>
        <c:minorTickMark val="none"/>
        <c:tickLblPos val="nextTo"/>
        <c:txPr>
          <a:bodyPr/>
          <a:lstStyle/>
          <a:p>
            <a:pPr>
              <a:defRPr sz="1200"/>
            </a:pPr>
            <a:endParaRPr lang="en-US"/>
          </a:p>
        </c:txPr>
        <c:crossAx val="150045056"/>
        <c:crosses val="autoZero"/>
        <c:crossBetween val="between"/>
      </c:valAx>
      <c:spPr>
        <a:noFill/>
      </c:spPr>
    </c:plotArea>
    <c:legend>
      <c:legendPos val="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85229398377439E-2"/>
          <c:y val="3.2907519366771588E-2"/>
          <c:w val="0.90101804372581251"/>
          <c:h val="0.88535889914960864"/>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4.8652253588596754E-2"/>
                  <c:y val="-2.2413337068555293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4"/>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9E4-43D8-B05E-920AD9C63347}"/>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1FB-40D0-865E-909D22CA772F}"/>
                </c:ext>
              </c:extLst>
            </c:dLbl>
            <c:dLbl>
              <c:idx val="1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1FB-40D0-865E-909D22CA772F}"/>
                </c:ext>
              </c:extLst>
            </c:dLbl>
            <c:dLbl>
              <c:idx val="13"/>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113-4ED0-AAE3-E8FE8C694AD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2004</c:v>
                </c:pt>
                <c:pt idx="1">
                  <c:v>2006</c:v>
                </c:pt>
                <c:pt idx="2">
                  <c:v>2008</c:v>
                </c:pt>
                <c:pt idx="3">
                  <c:v>2010</c:v>
                </c:pt>
                <c:pt idx="4">
                  <c:v>2012</c:v>
                </c:pt>
              </c:numCache>
            </c:numRef>
          </c:cat>
          <c:val>
            <c:numRef>
              <c:f>Sheet1!$B$2:$B$6</c:f>
              <c:numCache>
                <c:formatCode>0.0</c:formatCode>
                <c:ptCount val="5"/>
                <c:pt idx="0">
                  <c:v>11.2</c:v>
                </c:pt>
                <c:pt idx="1">
                  <c:v>11.9</c:v>
                </c:pt>
                <c:pt idx="2">
                  <c:v>8.1</c:v>
                </c:pt>
                <c:pt idx="3">
                  <c:v>8.6999999999999993</c:v>
                </c:pt>
                <c:pt idx="4">
                  <c:v>6.7</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cat>
            <c:numRef>
              <c:f>Sheet1!$A$2:$A$6</c:f>
              <c:numCache>
                <c:formatCode>General</c:formatCode>
                <c:ptCount val="5"/>
                <c:pt idx="0">
                  <c:v>2004</c:v>
                </c:pt>
                <c:pt idx="1">
                  <c:v>2006</c:v>
                </c:pt>
                <c:pt idx="2">
                  <c:v>2008</c:v>
                </c:pt>
                <c:pt idx="3">
                  <c:v>2010</c:v>
                </c:pt>
                <c:pt idx="4">
                  <c:v>2012</c:v>
                </c:pt>
              </c:numCache>
            </c:numRef>
          </c:cat>
          <c:val>
            <c:numRef>
              <c:f>Sheet1!$C$2:$C$6</c:f>
              <c:numCache>
                <c:formatCode>0.0</c:formatCode>
                <c:ptCount val="5"/>
                <c:pt idx="0">
                  <c:v>10.3</c:v>
                </c:pt>
                <c:pt idx="1">
                  <c:v>6.5</c:v>
                </c:pt>
                <c:pt idx="2">
                  <c:v>5.3</c:v>
                </c:pt>
                <c:pt idx="3">
                  <c:v>5.4</c:v>
                </c:pt>
                <c:pt idx="4">
                  <c:v>4.3</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cat>
            <c:numRef>
              <c:f>Sheet1!$A$2:$A$6</c:f>
              <c:numCache>
                <c:formatCode>General</c:formatCode>
                <c:ptCount val="5"/>
                <c:pt idx="0">
                  <c:v>2004</c:v>
                </c:pt>
                <c:pt idx="1">
                  <c:v>2006</c:v>
                </c:pt>
                <c:pt idx="2">
                  <c:v>2008</c:v>
                </c:pt>
                <c:pt idx="3">
                  <c:v>2010</c:v>
                </c:pt>
                <c:pt idx="4">
                  <c:v>2012</c:v>
                </c:pt>
              </c:numCache>
            </c:numRef>
          </c:cat>
          <c:val>
            <c:numRef>
              <c:f>Sheet1!$D$2:$D$6</c:f>
              <c:numCache>
                <c:formatCode>0.0</c:formatCode>
                <c:ptCount val="5"/>
                <c:pt idx="0">
                  <c:v>7.6</c:v>
                </c:pt>
                <c:pt idx="1">
                  <c:v>6</c:v>
                </c:pt>
                <c:pt idx="2">
                  <c:v>3.7</c:v>
                </c:pt>
                <c:pt idx="3">
                  <c:v>3.4</c:v>
                </c:pt>
                <c:pt idx="4">
                  <c:v>4.3</c:v>
                </c:pt>
              </c:numCache>
            </c:numRef>
          </c:val>
          <c:smooth val="0"/>
          <c:extLst xmlns:c16r2="http://schemas.microsoft.com/office/drawing/2015/06/chart">
            <c:ext xmlns:c16="http://schemas.microsoft.com/office/drawing/2014/chart" uri="{C3380CC4-5D6E-409C-BE32-E72D297353CC}">
              <c16:uniqueId val="{0000000C-8CAE-49CA-A0BC-3FE7B48D0691}"/>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cat>
            <c:numRef>
              <c:f>Sheet1!$A$2:$A$6</c:f>
              <c:numCache>
                <c:formatCode>General</c:formatCode>
                <c:ptCount val="5"/>
                <c:pt idx="0">
                  <c:v>2004</c:v>
                </c:pt>
                <c:pt idx="1">
                  <c:v>2006</c:v>
                </c:pt>
                <c:pt idx="2">
                  <c:v>2008</c:v>
                </c:pt>
                <c:pt idx="3">
                  <c:v>2010</c:v>
                </c:pt>
                <c:pt idx="4">
                  <c:v>2012</c:v>
                </c:pt>
              </c:numCache>
            </c:numRef>
          </c:cat>
          <c:val>
            <c:numRef>
              <c:f>Sheet1!$E$2:$E$6</c:f>
              <c:numCache>
                <c:formatCode>0.0</c:formatCode>
                <c:ptCount val="5"/>
                <c:pt idx="0">
                  <c:v>9.4</c:v>
                </c:pt>
                <c:pt idx="1">
                  <c:v>5.9</c:v>
                </c:pt>
                <c:pt idx="2">
                  <c:v>4.2</c:v>
                </c:pt>
                <c:pt idx="3">
                  <c:v>4</c:v>
                </c:pt>
                <c:pt idx="4">
                  <c:v>5</c:v>
                </c:pt>
              </c:numCache>
            </c:numRef>
          </c:val>
          <c:smooth val="0"/>
          <c:extLst xmlns:c16r2="http://schemas.microsoft.com/office/drawing/2015/06/chart">
            <c:ext xmlns:c16="http://schemas.microsoft.com/office/drawing/2014/chart" uri="{C3380CC4-5D6E-409C-BE32-E72D297353CC}">
              <c16:uniqueId val="{00000010-8CAE-49CA-A0BC-3FE7B48D0691}"/>
            </c:ext>
          </c:extLst>
        </c:ser>
        <c:ser>
          <c:idx val="4"/>
          <c:order val="4"/>
          <c:tx>
            <c:strRef>
              <c:f>Sheet1!$F$1</c:f>
              <c:strCache>
                <c:ptCount val="1"/>
                <c:pt idx="0">
                  <c:v>Staten Island</c:v>
                </c:pt>
              </c:strCache>
            </c:strRef>
          </c:tx>
          <c:marker>
            <c:symbol val="square"/>
            <c:size val="7"/>
          </c:marker>
          <c:cat>
            <c:numRef>
              <c:f>Sheet1!$A$2:$A$6</c:f>
              <c:numCache>
                <c:formatCode>General</c:formatCode>
                <c:ptCount val="5"/>
                <c:pt idx="0">
                  <c:v>2004</c:v>
                </c:pt>
                <c:pt idx="1">
                  <c:v>2006</c:v>
                </c:pt>
                <c:pt idx="2">
                  <c:v>2008</c:v>
                </c:pt>
                <c:pt idx="3">
                  <c:v>2010</c:v>
                </c:pt>
                <c:pt idx="4">
                  <c:v>2012</c:v>
                </c:pt>
              </c:numCache>
            </c:numRef>
          </c:cat>
          <c:val>
            <c:numRef>
              <c:f>Sheet1!$F$2:$F$6</c:f>
              <c:numCache>
                <c:formatCode>0.0</c:formatCode>
                <c:ptCount val="5"/>
                <c:pt idx="0">
                  <c:v>16.399999999999999</c:v>
                </c:pt>
                <c:pt idx="1">
                  <c:v>6.8</c:v>
                </c:pt>
                <c:pt idx="2">
                  <c:v>6.7</c:v>
                </c:pt>
                <c:pt idx="3">
                  <c:v>5.5</c:v>
                </c:pt>
                <c:pt idx="4">
                  <c:v>4</c:v>
                </c:pt>
              </c:numCache>
            </c:numRef>
          </c:val>
          <c:smooth val="0"/>
          <c:extLst xmlns:c16r2="http://schemas.microsoft.com/office/drawing/2015/06/chart">
            <c:ext xmlns:c16="http://schemas.microsoft.com/office/drawing/2014/chart" uri="{C3380CC4-5D6E-409C-BE32-E72D297353CC}">
              <c16:uniqueId val="{00000014-8CAE-49CA-A0BC-3FE7B48D0691}"/>
            </c:ext>
          </c:extLst>
        </c:ser>
        <c:dLbls>
          <c:showLegendKey val="0"/>
          <c:showVal val="0"/>
          <c:showCatName val="0"/>
          <c:showSerName val="0"/>
          <c:showPercent val="0"/>
          <c:showBubbleSize val="0"/>
        </c:dLbls>
        <c:marker val="1"/>
        <c:smooth val="0"/>
        <c:axId val="150581248"/>
        <c:axId val="150582784"/>
      </c:lineChart>
      <c:catAx>
        <c:axId val="15058124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0582784"/>
        <c:crosses val="autoZero"/>
        <c:auto val="1"/>
        <c:lblAlgn val="ctr"/>
        <c:lblOffset val="100"/>
        <c:noMultiLvlLbl val="0"/>
      </c:catAx>
      <c:valAx>
        <c:axId val="150582784"/>
        <c:scaling>
          <c:orientation val="minMax"/>
          <c:max val="18"/>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rPr>
                  <a:t>Percent of adults exposed to second-hand smoke at home</a:t>
                </a:r>
                <a:endParaRPr lang="en-US" sz="1200" dirty="0">
                  <a:effectLst/>
                </a:endParaRPr>
              </a:p>
            </c:rich>
          </c:tx>
          <c:layout>
            <c:manualLayout>
              <c:xMode val="edge"/>
              <c:yMode val="edge"/>
              <c:x val="0"/>
              <c:y val="9.8452643528477296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0581248"/>
        <c:crosses val="autoZero"/>
        <c:crossBetween val="between"/>
      </c:valAx>
      <c:spPr>
        <a:noFill/>
        <a:ln>
          <a:noFill/>
        </a:ln>
        <a:effectLst/>
      </c:spPr>
    </c:plotArea>
    <c:legend>
      <c:legendPos val="t"/>
      <c:layout>
        <c:manualLayout>
          <c:xMode val="edge"/>
          <c:yMode val="edge"/>
          <c:x val="0.24919004717907556"/>
          <c:y val="3.0560906945046314E-2"/>
          <c:w val="0.60988674158354561"/>
          <c:h val="4.899009638115948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09617574520694"/>
          <c:y val="2.9901636913127482E-2"/>
          <c:w val="0.86370203961380321"/>
          <c:h val="0.8670908508043319"/>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lumMod val="50000"/>
                </a:schemeClr>
              </a:solidFill>
            </a:ln>
            <a:effectLst/>
          </c:spPr>
          <c:invertIfNegative val="0"/>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6"/>
            <c:invertIfNegative val="0"/>
            <c:bubble3D val="0"/>
            <c:extLst xmlns:c16r2="http://schemas.microsoft.com/office/drawing/2015/06/chart">
              <c:ext xmlns:c16="http://schemas.microsoft.com/office/drawing/2014/chart" uri="{C3380CC4-5D6E-409C-BE32-E72D297353CC}">
                <c16:uniqueId val="{00000003-4857-4252-AE79-915924A4B90C}"/>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Fordham - Bronx Pk (1)</c:v>
                </c:pt>
                <c:pt idx="1">
                  <c:v>Kingsbridge - Riverdale (2)</c:v>
                </c:pt>
                <c:pt idx="2">
                  <c:v>Pelham - Throgs Neck (4)</c:v>
                </c:pt>
                <c:pt idx="3">
                  <c:v>South Bronx (5)</c:v>
                </c:pt>
                <c:pt idx="5">
                  <c:v>NYC Overall</c:v>
                </c:pt>
              </c:strCache>
            </c:strRef>
          </c:cat>
          <c:val>
            <c:numRef>
              <c:f>Sheet1!$B$2:$B$7</c:f>
              <c:numCache>
                <c:formatCode>General</c:formatCode>
                <c:ptCount val="6"/>
                <c:pt idx="0">
                  <c:v>6.6</c:v>
                </c:pt>
                <c:pt idx="1">
                  <c:v>1.5</c:v>
                </c:pt>
                <c:pt idx="2">
                  <c:v>7.1</c:v>
                </c:pt>
                <c:pt idx="3">
                  <c:v>9.4</c:v>
                </c:pt>
                <c:pt idx="5">
                  <c:v>4.9000000000000004</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50820736"/>
        <c:axId val="150822272"/>
      </c:barChart>
      <c:catAx>
        <c:axId val="15082073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0822272"/>
        <c:crosses val="autoZero"/>
        <c:auto val="1"/>
        <c:lblAlgn val="ctr"/>
        <c:lblOffset val="100"/>
        <c:noMultiLvlLbl val="0"/>
      </c:catAx>
      <c:valAx>
        <c:axId val="150822272"/>
        <c:scaling>
          <c:orientation val="minMax"/>
          <c:max val="1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Percent of adults exposed to second-hand smoke at home</a:t>
                </a:r>
                <a:endParaRPr lang="en-US" sz="1200" dirty="0">
                  <a:effectLst/>
                </a:endParaRPr>
              </a:p>
            </c:rich>
          </c:tx>
          <c:layout>
            <c:manualLayout>
              <c:xMode val="edge"/>
              <c:yMode val="edge"/>
              <c:x val="2.5320909166337821E-2"/>
              <c:y val="1.4547831436171188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0820736"/>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53002347761657E-2"/>
          <c:y val="1.66425098708314E-2"/>
          <c:w val="0.92045999065509121"/>
          <c:h val="0.90501173780798982"/>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layout>
                <c:manualLayout>
                  <c:x val="-2.6809785565268043E-2"/>
                  <c:y val="-3.046216343111437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975-445E-8BDE-C4876A2C45E2}"/>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0B4-4F3D-B57F-793150281324}"/>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885-4156-A502-60FA197C7385}"/>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0B4-4F3D-B57F-793150281324}"/>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0B4-4F3D-B57F-793150281324}"/>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885-4156-A502-60FA197C7385}"/>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0B4-4F3D-B57F-793150281324}"/>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975-445E-8BDE-C4876A2C45E2}"/>
                </c:ext>
              </c:extLst>
            </c:dLbl>
            <c:spPr>
              <a:noFill/>
              <a:ln>
                <a:noFill/>
              </a:ln>
              <a:effectLst/>
            </c:spPr>
            <c:txPr>
              <a:bodyPr/>
              <a:lstStyle/>
              <a:p>
                <a:pPr>
                  <a:defRPr sz="10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0.0</c:formatCode>
                <c:ptCount val="9"/>
                <c:pt idx="0">
                  <c:v>11.05</c:v>
                </c:pt>
                <c:pt idx="1">
                  <c:v>10.14</c:v>
                </c:pt>
                <c:pt idx="2">
                  <c:v>10.82</c:v>
                </c:pt>
                <c:pt idx="3">
                  <c:v>9.5399999999999991</c:v>
                </c:pt>
                <c:pt idx="4">
                  <c:v>9.1</c:v>
                </c:pt>
                <c:pt idx="5">
                  <c:v>9.27</c:v>
                </c:pt>
                <c:pt idx="6">
                  <c:v>9.24</c:v>
                </c:pt>
                <c:pt idx="7">
                  <c:v>7.45</c:v>
                </c:pt>
                <c:pt idx="8">
                  <c:v>7.7</c:v>
                </c:pt>
              </c:numCache>
            </c:numRef>
          </c:val>
          <c:smooth val="0"/>
          <c:extLst xmlns:c16r2="http://schemas.microsoft.com/office/drawing/2015/06/chart">
            <c:ext xmlns:c16="http://schemas.microsoft.com/office/drawing/2014/chart" uri="{C3380CC4-5D6E-409C-BE32-E72D297353CC}">
              <c16:uniqueId val="{00000004-C885-4156-A502-60FA197C7385}"/>
            </c:ext>
          </c:extLst>
        </c:ser>
        <c:ser>
          <c:idx val="1"/>
          <c:order val="1"/>
          <c:tx>
            <c:strRef>
              <c:f>Sheet1!$C$1</c:f>
              <c:strCache>
                <c:ptCount val="1"/>
                <c:pt idx="0">
                  <c:v>Brooklyn</c:v>
                </c:pt>
              </c:strCache>
            </c:strRef>
          </c:tx>
          <c:spPr>
            <a:ln w="28575" cap="rnd">
              <a:solidFill>
                <a:schemeClr val="bg2"/>
              </a:solidFill>
              <a:prstDash val="solid"/>
              <a:round/>
            </a:ln>
            <a:effectLst/>
          </c:spPr>
          <c:marker>
            <c:symbol val="square"/>
            <c:size val="7"/>
            <c:spPr>
              <a:solidFill>
                <a:schemeClr val="bg2"/>
              </a:solidFill>
              <a:ln w="25400">
                <a:solidFill>
                  <a:schemeClr val="bg2"/>
                </a:solidFill>
                <a:prstDash val="solid"/>
              </a:ln>
              <a:effectLst/>
            </c:spPr>
          </c:marker>
          <c:dPt>
            <c:idx val="2"/>
            <c:bubble3D val="0"/>
            <c:extLst xmlns:c16r2="http://schemas.microsoft.com/office/drawing/2015/06/chart">
              <c:ext xmlns:c16="http://schemas.microsoft.com/office/drawing/2014/chart" uri="{C3380CC4-5D6E-409C-BE32-E72D297353CC}">
                <c16:uniqueId val="{00000005-C885-4156-A502-60FA197C7385}"/>
              </c:ext>
            </c:extLst>
          </c:dPt>
          <c:dPt>
            <c:idx val="5"/>
            <c:bubble3D val="0"/>
            <c:extLst xmlns:c16r2="http://schemas.microsoft.com/office/drawing/2015/06/chart">
              <c:ext xmlns:c16="http://schemas.microsoft.com/office/drawing/2014/chart" uri="{C3380CC4-5D6E-409C-BE32-E72D297353CC}">
                <c16:uniqueId val="{00000006-C885-4156-A502-60FA197C7385}"/>
              </c:ext>
            </c:extLst>
          </c:dPt>
          <c:dPt>
            <c:idx val="9"/>
            <c:bubble3D val="0"/>
            <c:extLst xmlns:c16r2="http://schemas.microsoft.com/office/drawing/2015/06/chart">
              <c:ext xmlns:c16="http://schemas.microsoft.com/office/drawing/2014/chart" uri="{C3380CC4-5D6E-409C-BE32-E72D297353CC}">
                <c16:uniqueId val="{00000007-C885-4156-A502-60FA197C7385}"/>
              </c:ext>
            </c:extLst>
          </c:dPt>
          <c:dPt>
            <c:idx val="12"/>
            <c:bubble3D val="0"/>
            <c:extLst xmlns:c16r2="http://schemas.microsoft.com/office/drawing/2015/06/chart">
              <c:ext xmlns:c16="http://schemas.microsoft.com/office/drawing/2014/chart" uri="{C3380CC4-5D6E-409C-BE32-E72D297353CC}">
                <c16:uniqueId val="{00000008-C885-4156-A502-60FA197C7385}"/>
              </c:ext>
            </c:extLst>
          </c:dPt>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Sheet1!$C$2:$C$10</c:f>
              <c:numCache>
                <c:formatCode>0.0</c:formatCode>
                <c:ptCount val="9"/>
                <c:pt idx="0">
                  <c:v>10.5</c:v>
                </c:pt>
                <c:pt idx="1">
                  <c:v>9.69</c:v>
                </c:pt>
                <c:pt idx="2">
                  <c:v>10.199999999999999</c:v>
                </c:pt>
                <c:pt idx="3">
                  <c:v>9.02</c:v>
                </c:pt>
                <c:pt idx="4">
                  <c:v>8.6999999999999993</c:v>
                </c:pt>
                <c:pt idx="5">
                  <c:v>9.09</c:v>
                </c:pt>
                <c:pt idx="6">
                  <c:v>8.74</c:v>
                </c:pt>
                <c:pt idx="7">
                  <c:v>7.45</c:v>
                </c:pt>
                <c:pt idx="8">
                  <c:v>7.5</c:v>
                </c:pt>
              </c:numCache>
            </c:numRef>
          </c:val>
          <c:smooth val="0"/>
          <c:extLst xmlns:c16r2="http://schemas.microsoft.com/office/drawing/2015/06/chart">
            <c:ext xmlns:c16="http://schemas.microsoft.com/office/drawing/2014/chart" uri="{C3380CC4-5D6E-409C-BE32-E72D297353CC}">
              <c16:uniqueId val="{0000000B-C885-4156-A502-60FA197C7385}"/>
            </c:ext>
          </c:extLst>
        </c:ser>
        <c:ser>
          <c:idx val="2"/>
          <c:order val="2"/>
          <c:tx>
            <c:strRef>
              <c:f>Sheet1!$D$1</c:f>
              <c:strCache>
                <c:ptCount val="1"/>
                <c:pt idx="0">
                  <c:v>Manhattan</c:v>
                </c:pt>
              </c:strCache>
            </c:strRef>
          </c:tx>
          <c:spPr>
            <a:ln>
              <a:solidFill>
                <a:schemeClr val="accent3"/>
              </a:solidFill>
            </a:ln>
          </c:spPr>
          <c:marker>
            <c:symbol val="diamond"/>
            <c:size val="7"/>
            <c:spPr>
              <a:solidFill>
                <a:schemeClr val="accent3"/>
              </a:solidFill>
              <a:ln>
                <a:solidFill>
                  <a:schemeClr val="accent3"/>
                </a:solidFill>
              </a:ln>
            </c:spPr>
          </c:marker>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Sheet1!$D$2:$D$10</c:f>
              <c:numCache>
                <c:formatCode>0.0</c:formatCode>
                <c:ptCount val="9"/>
                <c:pt idx="0">
                  <c:v>12.63</c:v>
                </c:pt>
                <c:pt idx="1">
                  <c:v>11.61</c:v>
                </c:pt>
                <c:pt idx="2">
                  <c:v>11.94</c:v>
                </c:pt>
                <c:pt idx="3">
                  <c:v>10.92</c:v>
                </c:pt>
                <c:pt idx="4">
                  <c:v>10.73</c:v>
                </c:pt>
                <c:pt idx="5">
                  <c:v>10.85</c:v>
                </c:pt>
                <c:pt idx="6">
                  <c:v>10.19</c:v>
                </c:pt>
                <c:pt idx="7">
                  <c:v>8.67</c:v>
                </c:pt>
                <c:pt idx="8">
                  <c:v>8.6999999999999993</c:v>
                </c:pt>
              </c:numCache>
            </c:numRef>
          </c:val>
          <c:smooth val="0"/>
          <c:extLst xmlns:c16r2="http://schemas.microsoft.com/office/drawing/2015/06/chart">
            <c:ext xmlns:c16="http://schemas.microsoft.com/office/drawing/2014/chart" uri="{C3380CC4-5D6E-409C-BE32-E72D297353CC}">
              <c16:uniqueId val="{0000000B-8050-4CFF-A6B4-C6D593F6775B}"/>
            </c:ext>
          </c:extLst>
        </c:ser>
        <c:ser>
          <c:idx val="3"/>
          <c:order val="3"/>
          <c:tx>
            <c:strRef>
              <c:f>Sheet1!$E$1</c:f>
              <c:strCache>
                <c:ptCount val="1"/>
                <c:pt idx="0">
                  <c:v>Queens</c:v>
                </c:pt>
              </c:strCache>
            </c:strRef>
          </c:tx>
          <c:spPr>
            <a:ln>
              <a:solidFill>
                <a:schemeClr val="accent1"/>
              </a:solidFill>
              <a:prstDash val="solid"/>
            </a:ln>
          </c:spPr>
          <c:marker>
            <c:symbol val="circle"/>
            <c:size val="7"/>
            <c:spPr>
              <a:solidFill>
                <a:schemeClr val="accent1"/>
              </a:solidFill>
              <a:ln>
                <a:solidFill>
                  <a:schemeClr val="accent1"/>
                </a:solidFill>
                <a:prstDash val="solid"/>
              </a:ln>
            </c:spPr>
          </c:marker>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Sheet1!$E$2:$E$10</c:f>
              <c:numCache>
                <c:formatCode>0.0</c:formatCode>
                <c:ptCount val="9"/>
                <c:pt idx="0">
                  <c:v>10.050000000000001</c:v>
                </c:pt>
                <c:pt idx="1">
                  <c:v>9.1999999999999993</c:v>
                </c:pt>
                <c:pt idx="2">
                  <c:v>9.75</c:v>
                </c:pt>
                <c:pt idx="3">
                  <c:v>8.6300000000000008</c:v>
                </c:pt>
                <c:pt idx="4">
                  <c:v>8.36</c:v>
                </c:pt>
                <c:pt idx="5">
                  <c:v>8.6</c:v>
                </c:pt>
                <c:pt idx="6">
                  <c:v>8.35</c:v>
                </c:pt>
                <c:pt idx="7">
                  <c:v>6.87</c:v>
                </c:pt>
                <c:pt idx="8">
                  <c:v>7.2</c:v>
                </c:pt>
              </c:numCache>
            </c:numRef>
          </c:val>
          <c:smooth val="0"/>
          <c:extLst xmlns:c16r2="http://schemas.microsoft.com/office/drawing/2015/06/chart">
            <c:ext xmlns:c16="http://schemas.microsoft.com/office/drawing/2014/chart" uri="{C3380CC4-5D6E-409C-BE32-E72D297353CC}">
              <c16:uniqueId val="{0000000C-8050-4CFF-A6B4-C6D593F6775B}"/>
            </c:ext>
          </c:extLst>
        </c:ser>
        <c:ser>
          <c:idx val="4"/>
          <c:order val="4"/>
          <c:tx>
            <c:strRef>
              <c:f>Sheet1!$F$1</c:f>
              <c:strCache>
                <c:ptCount val="1"/>
                <c:pt idx="0">
                  <c:v>Staten Island</c:v>
                </c:pt>
              </c:strCache>
            </c:strRef>
          </c:tx>
          <c:spPr>
            <a:ln>
              <a:solidFill>
                <a:schemeClr val="accent5"/>
              </a:solidFill>
            </a:ln>
          </c:spPr>
          <c:marker>
            <c:spPr>
              <a:solidFill>
                <a:schemeClr val="accent5"/>
              </a:solidFill>
              <a:ln>
                <a:solidFill>
                  <a:schemeClr val="accent5"/>
                </a:solidFill>
              </a:ln>
            </c:spPr>
          </c:marker>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Sheet1!$F$2:$F$10</c:f>
              <c:numCache>
                <c:formatCode>0.0</c:formatCode>
                <c:ptCount val="9"/>
                <c:pt idx="0">
                  <c:v>9.81</c:v>
                </c:pt>
                <c:pt idx="1">
                  <c:v>8.8000000000000007</c:v>
                </c:pt>
                <c:pt idx="2">
                  <c:v>9.44</c:v>
                </c:pt>
                <c:pt idx="3">
                  <c:v>8.35</c:v>
                </c:pt>
                <c:pt idx="4">
                  <c:v>7.98</c:v>
                </c:pt>
                <c:pt idx="5">
                  <c:v>8.41</c:v>
                </c:pt>
                <c:pt idx="6">
                  <c:v>7.69</c:v>
                </c:pt>
                <c:pt idx="7">
                  <c:v>6.54</c:v>
                </c:pt>
                <c:pt idx="8">
                  <c:v>6.8</c:v>
                </c:pt>
              </c:numCache>
            </c:numRef>
          </c:val>
          <c:smooth val="0"/>
          <c:extLst xmlns:c16r2="http://schemas.microsoft.com/office/drawing/2015/06/chart">
            <c:ext xmlns:c16="http://schemas.microsoft.com/office/drawing/2014/chart" uri="{C3380CC4-5D6E-409C-BE32-E72D297353CC}">
              <c16:uniqueId val="{0000000C-D0B4-4F3D-B57F-793150281324}"/>
            </c:ext>
          </c:extLst>
        </c:ser>
        <c:dLbls>
          <c:showLegendKey val="0"/>
          <c:showVal val="0"/>
          <c:showCatName val="0"/>
          <c:showSerName val="0"/>
          <c:showPercent val="0"/>
          <c:showBubbleSize val="0"/>
        </c:dLbls>
        <c:marker val="1"/>
        <c:smooth val="0"/>
        <c:axId val="151119744"/>
        <c:axId val="151154688"/>
      </c:lineChart>
      <c:catAx>
        <c:axId val="15111974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1154688"/>
        <c:crosses val="autoZero"/>
        <c:auto val="1"/>
        <c:lblAlgn val="ctr"/>
        <c:lblOffset val="100"/>
        <c:noMultiLvlLbl val="0"/>
      </c:catAx>
      <c:valAx>
        <c:axId val="151154688"/>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chemeClr val="tx1"/>
                    </a:solidFill>
                    <a:latin typeface="+mn-lt"/>
                    <a:ea typeface="+mn-ea"/>
                    <a:cs typeface="+mn-cs"/>
                  </a:defRPr>
                </a:pPr>
                <a:r>
                  <a:rPr lang="en-US" sz="1400" b="1" i="0" baseline="0" dirty="0">
                    <a:effectLst/>
                    <a:latin typeface="+mn-lt"/>
                  </a:rPr>
                  <a:t>Mean fine particulate matter (PM2.5)</a:t>
                </a:r>
                <a:endParaRPr lang="en-US" sz="1400" dirty="0">
                  <a:effectLst/>
                  <a:latin typeface="+mn-lt"/>
                </a:endParaRPr>
              </a:p>
            </c:rich>
          </c:tx>
          <c:layout>
            <c:manualLayout>
              <c:xMode val="edge"/>
              <c:yMode val="edge"/>
              <c:x val="7.5751632251688482E-3"/>
              <c:y val="0.16364790658746198"/>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11197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19968787685317E-2"/>
          <c:y val="2.74408298223307E-2"/>
          <c:w val="0.90709264382492727"/>
          <c:h val="0.77731567237482324"/>
        </c:manualLayout>
      </c:layout>
      <c:barChart>
        <c:barDir val="col"/>
        <c:grouping val="clustered"/>
        <c:varyColors val="0"/>
        <c:ser>
          <c:idx val="0"/>
          <c:order val="0"/>
          <c:tx>
            <c:strRef>
              <c:f>Sheet1!$B$1</c:f>
              <c:strCache>
                <c:ptCount val="1"/>
                <c:pt idx="0">
                  <c:v>Series 1</c:v>
                </c:pt>
              </c:strCache>
            </c:strRef>
          </c:tx>
          <c:spPr>
            <a:ln>
              <a:solidFill>
                <a:schemeClr val="bg1">
                  <a:lumMod val="50000"/>
                </a:schemeClr>
              </a:solidFill>
            </a:ln>
          </c:spPr>
          <c:invertIfNegative val="0"/>
          <c:dPt>
            <c:idx val="0"/>
            <c:invertIfNegative val="0"/>
            <c:bubble3D val="0"/>
            <c:spPr>
              <a:solidFill>
                <a:schemeClr val="accent4"/>
              </a:solidFill>
              <a:ln>
                <a:solidFill>
                  <a:schemeClr val="bg1">
                    <a:lumMod val="50000"/>
                  </a:schemeClr>
                </a:solidFill>
              </a:ln>
            </c:spPr>
            <c:extLst xmlns:c16r2="http://schemas.microsoft.com/office/drawing/2015/06/chart">
              <c:ext xmlns:c16="http://schemas.microsoft.com/office/drawing/2014/chart" uri="{C3380CC4-5D6E-409C-BE32-E72D297353CC}">
                <c16:uniqueId val="{00000001-17FC-4951-B268-1B5602377721}"/>
              </c:ext>
            </c:extLst>
          </c:dPt>
          <c:dPt>
            <c:idx val="5"/>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3-40FD-4F45-8440-24CD4F0F47A4}"/>
              </c:ext>
            </c:extLst>
          </c:dPt>
          <c:dPt>
            <c:idx val="6"/>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3-17FC-4951-B268-1B5602377721}"/>
              </c:ext>
            </c:extLst>
          </c:dPt>
          <c:dPt>
            <c:idx val="7"/>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5-17FC-4951-B268-1B5602377721}"/>
              </c:ext>
            </c:extLst>
          </c:dPt>
          <c:dPt>
            <c:idx val="8"/>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7-17FC-4951-B268-1B5602377721}"/>
              </c:ext>
            </c:extLst>
          </c:dPt>
          <c:dPt>
            <c:idx val="9"/>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9-17FC-4951-B268-1B5602377721}"/>
              </c:ext>
            </c:extLst>
          </c:dPt>
          <c:dPt>
            <c:idx val="10"/>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BBF5-4DA9-BF66-4933D6662F5F}"/>
              </c:ext>
            </c:extLst>
          </c:dPt>
          <c:dPt>
            <c:idx val="11"/>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17FC-4951-B268-1B5602377721}"/>
              </c:ext>
            </c:extLst>
          </c:dPt>
          <c:dPt>
            <c:idx val="12"/>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D-17FC-4951-B268-1B5602377721}"/>
              </c:ext>
            </c:extLst>
          </c:dPt>
          <c:dPt>
            <c:idx val="14"/>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0F-17FC-4951-B268-1B5602377721}"/>
              </c:ext>
            </c:extLst>
          </c:dPt>
          <c:dPt>
            <c:idx val="15"/>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1-17FC-4951-B268-1B5602377721}"/>
              </c:ext>
            </c:extLst>
          </c:dPt>
          <c:dPt>
            <c:idx val="16"/>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3-17FC-4951-B268-1B5602377721}"/>
              </c:ext>
            </c:extLst>
          </c:dPt>
          <c:dPt>
            <c:idx val="17"/>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5-17FC-4951-B268-1B5602377721}"/>
              </c:ext>
            </c:extLst>
          </c:dPt>
          <c:dPt>
            <c:idx val="18"/>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7-17FC-4951-B268-1B5602377721}"/>
              </c:ext>
            </c:extLst>
          </c:dPt>
          <c:dPt>
            <c:idx val="19"/>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9-17FC-4951-B268-1B5602377721}"/>
              </c:ext>
            </c:extLst>
          </c:dPt>
          <c:dPt>
            <c:idx val="2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B-17FC-4951-B268-1B5602377721}"/>
              </c:ext>
            </c:extLst>
          </c:dPt>
          <c:dPt>
            <c:idx val="21"/>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D-17FC-4951-B268-1B5602377721}"/>
              </c:ext>
            </c:extLst>
          </c:dPt>
          <c:dPt>
            <c:idx val="22"/>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F-17FC-4951-B268-1B5602377721}"/>
              </c:ext>
            </c:extLst>
          </c:dPt>
          <c:dPt>
            <c:idx val="23"/>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21-17FC-4951-B268-1B5602377721}"/>
              </c:ext>
            </c:extLst>
          </c:dPt>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5">
                  <c:v>Male</c:v>
                </c:pt>
                <c:pt idx="6">
                  <c:v>Female</c:v>
                </c:pt>
              </c:strCache>
            </c:strRef>
          </c:cat>
          <c:val>
            <c:numRef>
              <c:f>Sheet1!$B$2:$B$8</c:f>
              <c:numCache>
                <c:formatCode>0.0</c:formatCode>
                <c:ptCount val="7"/>
                <c:pt idx="0">
                  <c:v>9.1</c:v>
                </c:pt>
                <c:pt idx="1">
                  <c:v>6</c:v>
                </c:pt>
                <c:pt idx="2">
                  <c:v>12.3</c:v>
                </c:pt>
                <c:pt idx="3">
                  <c:v>4.4000000000000004</c:v>
                </c:pt>
                <c:pt idx="5">
                  <c:v>10.8</c:v>
                </c:pt>
                <c:pt idx="6">
                  <c:v>7.4</c:v>
                </c:pt>
              </c:numCache>
            </c:numRef>
          </c:val>
          <c:extLst xmlns:c16r2="http://schemas.microsoft.com/office/drawing/2015/06/chart">
            <c:ext xmlns:c16="http://schemas.microsoft.com/office/drawing/2014/chart" uri="{C3380CC4-5D6E-409C-BE32-E72D297353CC}">
              <c16:uniqueId val="{00000022-17FC-4951-B268-1B5602377721}"/>
            </c:ext>
          </c:extLst>
        </c:ser>
        <c:dLbls>
          <c:showLegendKey val="0"/>
          <c:showVal val="0"/>
          <c:showCatName val="0"/>
          <c:showSerName val="0"/>
          <c:showPercent val="0"/>
          <c:showBubbleSize val="0"/>
        </c:dLbls>
        <c:gapWidth val="70"/>
        <c:axId val="161772672"/>
        <c:axId val="161774208"/>
      </c:barChart>
      <c:catAx>
        <c:axId val="161772672"/>
        <c:scaling>
          <c:orientation val="minMax"/>
        </c:scaling>
        <c:delete val="0"/>
        <c:axPos val="b"/>
        <c:numFmt formatCode="General" sourceLinked="0"/>
        <c:majorTickMark val="out"/>
        <c:minorTickMark val="none"/>
        <c:tickLblPos val="nextTo"/>
        <c:spPr>
          <a:ln>
            <a:solidFill>
              <a:schemeClr val="bg1">
                <a:lumMod val="50000"/>
              </a:schemeClr>
            </a:solidFill>
          </a:ln>
        </c:spPr>
        <c:crossAx val="161774208"/>
        <c:crosses val="autoZero"/>
        <c:auto val="1"/>
        <c:lblAlgn val="ctr"/>
        <c:lblOffset val="100"/>
        <c:noMultiLvlLbl val="0"/>
      </c:catAx>
      <c:valAx>
        <c:axId val="161774208"/>
        <c:scaling>
          <c:orientation val="minMax"/>
          <c:max val="14"/>
          <c:min val="0"/>
        </c:scaling>
        <c:delete val="0"/>
        <c:axPos val="l"/>
        <c:title>
          <c:tx>
            <c:rich>
              <a:bodyPr rot="-5400000" vert="horz"/>
              <a:lstStyle/>
              <a:p>
                <a:pPr>
                  <a:defRPr/>
                </a:pPr>
                <a:r>
                  <a:rPr lang="en-US" sz="1200" b="1" i="0" baseline="0" dirty="0">
                    <a:effectLst/>
                  </a:rPr>
                  <a:t>Age-adjusted percent (%) of children 0 through 12 years old who have had an episode of asthma or an asthma attack in the past 12 months</a:t>
                </a:r>
                <a:endParaRPr lang="en-US" sz="1200" dirty="0">
                  <a:effectLst/>
                </a:endParaRPr>
              </a:p>
            </c:rich>
          </c:tx>
          <c:layout>
            <c:manualLayout>
              <c:xMode val="edge"/>
              <c:yMode val="edge"/>
              <c:x val="2.6463963963963963E-3"/>
              <c:y val="2.1392275154752151E-2"/>
            </c:manualLayout>
          </c:layout>
          <c:overlay val="0"/>
        </c:title>
        <c:numFmt formatCode="0" sourceLinked="0"/>
        <c:majorTickMark val="out"/>
        <c:minorTickMark val="none"/>
        <c:tickLblPos val="nextTo"/>
        <c:spPr>
          <a:ln>
            <a:solidFill>
              <a:schemeClr val="bg1">
                <a:lumMod val="50000"/>
              </a:schemeClr>
            </a:solidFill>
          </a:ln>
        </c:spPr>
        <c:crossAx val="161772672"/>
        <c:crossesAt val="1"/>
        <c:crossBetween val="between"/>
      </c:valAx>
    </c:plotArea>
    <c:plotVisOnly val="1"/>
    <c:dispBlanksAs val="gap"/>
    <c:showDLblsOverMax val="0"/>
  </c:chart>
  <c:txPr>
    <a:bodyPr/>
    <a:lstStyle/>
    <a:p>
      <a:pPr>
        <a:defRPr sz="1200">
          <a:latin typeface="+mj-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006455274171803E-2"/>
          <c:y val="2.74408298223307E-2"/>
          <c:w val="0.92060615733844076"/>
          <c:h val="0.77731567237482324"/>
        </c:manualLayout>
      </c:layout>
      <c:barChart>
        <c:barDir val="col"/>
        <c:grouping val="clustered"/>
        <c:varyColors val="0"/>
        <c:ser>
          <c:idx val="0"/>
          <c:order val="0"/>
          <c:tx>
            <c:strRef>
              <c:f>Sheet1!$B$1</c:f>
              <c:strCache>
                <c:ptCount val="1"/>
                <c:pt idx="0">
                  <c:v>Series 1</c:v>
                </c:pt>
              </c:strCache>
            </c:strRef>
          </c:tx>
          <c:spPr>
            <a:ln>
              <a:solidFill>
                <a:schemeClr val="bg1">
                  <a:lumMod val="50000"/>
                </a:schemeClr>
              </a:solidFill>
            </a:ln>
          </c:spPr>
          <c:invertIfNegative val="0"/>
          <c:dPt>
            <c:idx val="0"/>
            <c:invertIfNegative val="0"/>
            <c:bubble3D val="0"/>
            <c:spPr>
              <a:solidFill>
                <a:schemeClr val="accent4"/>
              </a:solidFill>
              <a:ln>
                <a:solidFill>
                  <a:schemeClr val="bg1">
                    <a:lumMod val="50000"/>
                  </a:schemeClr>
                </a:solidFill>
              </a:ln>
            </c:spPr>
            <c:extLst xmlns:c16r2="http://schemas.microsoft.com/office/drawing/2015/06/chart">
              <c:ext xmlns:c16="http://schemas.microsoft.com/office/drawing/2014/chart" uri="{C3380CC4-5D6E-409C-BE32-E72D297353CC}">
                <c16:uniqueId val="{00000001-17FC-4951-B268-1B5602377721}"/>
              </c:ext>
            </c:extLst>
          </c:dPt>
          <c:dPt>
            <c:idx val="6"/>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3-17FC-4951-B268-1B5602377721}"/>
              </c:ext>
            </c:extLst>
          </c:dPt>
          <c:dPt>
            <c:idx val="7"/>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5-17FC-4951-B268-1B5602377721}"/>
              </c:ext>
            </c:extLst>
          </c:dPt>
          <c:dPt>
            <c:idx val="8"/>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7-17FC-4951-B268-1B5602377721}"/>
              </c:ext>
            </c:extLst>
          </c:dPt>
          <c:dPt>
            <c:idx val="9"/>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9-17FC-4951-B268-1B5602377721}"/>
              </c:ext>
            </c:extLst>
          </c:dPt>
          <c:dPt>
            <c:idx val="10"/>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BBF5-4DA9-BF66-4933D6662F5F}"/>
              </c:ext>
            </c:extLst>
          </c:dPt>
          <c:dPt>
            <c:idx val="11"/>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17FC-4951-B268-1B5602377721}"/>
              </c:ext>
            </c:extLst>
          </c:dPt>
          <c:dPt>
            <c:idx val="12"/>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D-17FC-4951-B268-1B5602377721}"/>
              </c:ext>
            </c:extLst>
          </c:dPt>
          <c:dPt>
            <c:idx val="14"/>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0F-17FC-4951-B268-1B5602377721}"/>
              </c:ext>
            </c:extLst>
          </c:dPt>
          <c:dPt>
            <c:idx val="15"/>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1-17FC-4951-B268-1B5602377721}"/>
              </c:ext>
            </c:extLst>
          </c:dPt>
          <c:dPt>
            <c:idx val="16"/>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3-17FC-4951-B268-1B5602377721}"/>
              </c:ext>
            </c:extLst>
          </c:dPt>
          <c:dPt>
            <c:idx val="17"/>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5-17FC-4951-B268-1B5602377721}"/>
              </c:ext>
            </c:extLst>
          </c:dPt>
          <c:dPt>
            <c:idx val="18"/>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7-17FC-4951-B268-1B5602377721}"/>
              </c:ext>
            </c:extLst>
          </c:dPt>
          <c:dPt>
            <c:idx val="19"/>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9-17FC-4951-B268-1B5602377721}"/>
              </c:ext>
            </c:extLst>
          </c:dPt>
          <c:dPt>
            <c:idx val="2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B-17FC-4951-B268-1B5602377721}"/>
              </c:ext>
            </c:extLst>
          </c:dPt>
          <c:dPt>
            <c:idx val="21"/>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D-17FC-4951-B268-1B5602377721}"/>
              </c:ext>
            </c:extLst>
          </c:dPt>
          <c:dPt>
            <c:idx val="22"/>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F-17FC-4951-B268-1B5602377721}"/>
              </c:ext>
            </c:extLst>
          </c:dPt>
          <c:dPt>
            <c:idx val="23"/>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21-17FC-4951-B268-1B5602377721}"/>
              </c:ext>
            </c:extLst>
          </c:dPt>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Bronx</c:v>
                </c:pt>
                <c:pt idx="1">
                  <c:v>Brooklyn</c:v>
                </c:pt>
                <c:pt idx="2">
                  <c:v>Manhattan</c:v>
                </c:pt>
                <c:pt idx="3">
                  <c:v>Queens</c:v>
                </c:pt>
                <c:pt idx="4">
                  <c:v>Staten Island</c:v>
                </c:pt>
                <c:pt idx="6">
                  <c:v>Male</c:v>
                </c:pt>
                <c:pt idx="7">
                  <c:v>Female</c:v>
                </c:pt>
              </c:strCache>
            </c:strRef>
          </c:cat>
          <c:val>
            <c:numRef>
              <c:f>Sheet1!$B$2:$B$9</c:f>
              <c:numCache>
                <c:formatCode>General</c:formatCode>
                <c:ptCount val="8"/>
                <c:pt idx="0">
                  <c:v>27.7</c:v>
                </c:pt>
                <c:pt idx="1">
                  <c:v>22.7</c:v>
                </c:pt>
                <c:pt idx="2">
                  <c:v>26.2</c:v>
                </c:pt>
                <c:pt idx="3">
                  <c:v>21.4</c:v>
                </c:pt>
                <c:pt idx="4">
                  <c:v>23</c:v>
                </c:pt>
                <c:pt idx="6">
                  <c:v>30.8</c:v>
                </c:pt>
                <c:pt idx="7">
                  <c:v>24.6</c:v>
                </c:pt>
              </c:numCache>
            </c:numRef>
          </c:val>
          <c:extLst xmlns:c16r2="http://schemas.microsoft.com/office/drawing/2015/06/chart">
            <c:ext xmlns:c16="http://schemas.microsoft.com/office/drawing/2014/chart" uri="{C3380CC4-5D6E-409C-BE32-E72D297353CC}">
              <c16:uniqueId val="{00000022-17FC-4951-B268-1B5602377721}"/>
            </c:ext>
          </c:extLst>
        </c:ser>
        <c:dLbls>
          <c:showLegendKey val="0"/>
          <c:showVal val="0"/>
          <c:showCatName val="0"/>
          <c:showSerName val="0"/>
          <c:showPercent val="0"/>
          <c:showBubbleSize val="0"/>
        </c:dLbls>
        <c:gapWidth val="70"/>
        <c:axId val="163061120"/>
        <c:axId val="163096064"/>
      </c:barChart>
      <c:catAx>
        <c:axId val="163061120"/>
        <c:scaling>
          <c:orientation val="minMax"/>
        </c:scaling>
        <c:delete val="0"/>
        <c:axPos val="b"/>
        <c:numFmt formatCode="General" sourceLinked="0"/>
        <c:majorTickMark val="out"/>
        <c:minorTickMark val="none"/>
        <c:tickLblPos val="nextTo"/>
        <c:spPr>
          <a:ln>
            <a:solidFill>
              <a:schemeClr val="bg1">
                <a:lumMod val="50000"/>
              </a:schemeClr>
            </a:solidFill>
          </a:ln>
        </c:spPr>
        <c:crossAx val="163096064"/>
        <c:crosses val="autoZero"/>
        <c:auto val="1"/>
        <c:lblAlgn val="ctr"/>
        <c:lblOffset val="100"/>
        <c:noMultiLvlLbl val="0"/>
      </c:catAx>
      <c:valAx>
        <c:axId val="163096064"/>
        <c:scaling>
          <c:orientation val="minMax"/>
          <c:max val="35"/>
          <c:min val="0"/>
        </c:scaling>
        <c:delete val="0"/>
        <c:axPos val="l"/>
        <c:title>
          <c:tx>
            <c:rich>
              <a:bodyPr rot="-5400000" vert="horz"/>
              <a:lstStyle/>
              <a:p>
                <a:pPr>
                  <a:defRPr/>
                </a:pPr>
                <a:r>
                  <a:rPr lang="en-US" sz="1200" b="1" i="0" baseline="0" dirty="0">
                    <a:effectLst/>
                  </a:rPr>
                  <a:t>Age-adjusted percent (%) of teen who have ever been diagnosed with asthma</a:t>
                </a:r>
                <a:endParaRPr lang="en-US" sz="1200" dirty="0">
                  <a:effectLst/>
                </a:endParaRPr>
              </a:p>
            </c:rich>
          </c:tx>
          <c:layout>
            <c:manualLayout>
              <c:xMode val="edge"/>
              <c:yMode val="edge"/>
              <c:x val="2.6463963963963963E-3"/>
              <c:y val="2.1392275154752151E-2"/>
            </c:manualLayout>
          </c:layout>
          <c:overlay val="0"/>
        </c:title>
        <c:numFmt formatCode="General" sourceLinked="1"/>
        <c:majorTickMark val="out"/>
        <c:minorTickMark val="none"/>
        <c:tickLblPos val="nextTo"/>
        <c:spPr>
          <a:ln>
            <a:solidFill>
              <a:schemeClr val="bg1">
                <a:lumMod val="50000"/>
              </a:schemeClr>
            </a:solidFill>
          </a:ln>
        </c:spPr>
        <c:crossAx val="163061120"/>
        <c:crossesAt val="1"/>
        <c:crossBetween val="between"/>
      </c:valAx>
    </c:plotArea>
    <c:plotVisOnly val="1"/>
    <c:dispBlanksAs val="gap"/>
    <c:showDLblsOverMax val="0"/>
  </c:chart>
  <c:txPr>
    <a:bodyPr/>
    <a:lstStyle/>
    <a:p>
      <a:pPr>
        <a:defRPr sz="1200">
          <a:latin typeface="+mj-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13455954993478E-2"/>
          <c:y val="9.4029333256864217E-2"/>
          <c:w val="0.89268981716919649"/>
          <c:h val="0.83697079648661865"/>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4.5805246061388208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48E-4E95-AA5C-6A485516AB60}"/>
                </c:ext>
              </c:extLst>
            </c:dLbl>
            <c:dLbl>
              <c:idx val="3"/>
              <c:layout/>
              <c:numFmt formatCode="#,##0.0" sourceLinked="0"/>
              <c:spPr/>
              <c:txPr>
                <a:bodyPr/>
                <a:lstStyle/>
                <a:p>
                  <a:pPr>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48E-4E95-AA5C-6A485516AB60}"/>
                </c:ext>
              </c:extLst>
            </c:dLbl>
            <c:numFmt formatCode="#,##0.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Sheet1!$A$2:$A$5</c:f>
              <c:strCache>
                <c:ptCount val="4"/>
                <c:pt idx="0">
                  <c:v>2010-2011</c:v>
                </c:pt>
                <c:pt idx="1">
                  <c:v>2011-2012</c:v>
                </c:pt>
                <c:pt idx="2">
                  <c:v>2012-2013</c:v>
                </c:pt>
                <c:pt idx="3">
                  <c:v>2013-2014</c:v>
                </c:pt>
              </c:strCache>
            </c:strRef>
          </c:cat>
          <c:val>
            <c:numRef>
              <c:f>Sheet1!$B$2:$B$5</c:f>
              <c:numCache>
                <c:formatCode>0.0</c:formatCode>
                <c:ptCount val="4"/>
                <c:pt idx="0">
                  <c:v>75.8</c:v>
                </c:pt>
                <c:pt idx="1">
                  <c:v>90.8</c:v>
                </c:pt>
                <c:pt idx="2">
                  <c:v>97.4</c:v>
                </c:pt>
                <c:pt idx="3">
                  <c:v>102.5</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4.7193283820824217E-2"/>
                  <c:y val="2.03739379633642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48E-4E95-AA5C-6A485516AB60}"/>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748E-4E95-AA5C-6A485516AB6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Sheet1!$A$2:$A$5</c:f>
              <c:strCache>
                <c:ptCount val="4"/>
                <c:pt idx="0">
                  <c:v>2010-2011</c:v>
                </c:pt>
                <c:pt idx="1">
                  <c:v>2011-2012</c:v>
                </c:pt>
                <c:pt idx="2">
                  <c:v>2012-2013</c:v>
                </c:pt>
                <c:pt idx="3">
                  <c:v>2013-2014</c:v>
                </c:pt>
              </c:strCache>
            </c:strRef>
          </c:cat>
          <c:val>
            <c:numRef>
              <c:f>Sheet1!$C$2:$C$5</c:f>
              <c:numCache>
                <c:formatCode>0.0</c:formatCode>
                <c:ptCount val="4"/>
                <c:pt idx="0">
                  <c:v>47.9</c:v>
                </c:pt>
                <c:pt idx="1">
                  <c:v>55.8</c:v>
                </c:pt>
                <c:pt idx="2">
                  <c:v>58.1</c:v>
                </c:pt>
                <c:pt idx="3">
                  <c:v>59.6</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4.5805246061388208E-2"/>
                  <c:y val="1.273371122710263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748E-4E95-AA5C-6A485516AB60}"/>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748E-4E95-AA5C-6A485516AB6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Sheet1!$A$2:$A$5</c:f>
              <c:strCache>
                <c:ptCount val="4"/>
                <c:pt idx="0">
                  <c:v>2010-2011</c:v>
                </c:pt>
                <c:pt idx="1">
                  <c:v>2011-2012</c:v>
                </c:pt>
                <c:pt idx="2">
                  <c:v>2012-2013</c:v>
                </c:pt>
                <c:pt idx="3">
                  <c:v>2013-2014</c:v>
                </c:pt>
              </c:strCache>
            </c:strRef>
          </c:cat>
          <c:val>
            <c:numRef>
              <c:f>Sheet1!$D$2:$D$5</c:f>
              <c:numCache>
                <c:formatCode>0.0</c:formatCode>
                <c:ptCount val="4"/>
                <c:pt idx="0">
                  <c:v>51</c:v>
                </c:pt>
                <c:pt idx="1">
                  <c:v>61.5</c:v>
                </c:pt>
                <c:pt idx="2">
                  <c:v>65.3</c:v>
                </c:pt>
                <c:pt idx="3">
                  <c:v>68.400000000000006</c:v>
                </c:pt>
              </c:numCache>
            </c:numRef>
          </c:val>
          <c:smooth val="0"/>
          <c:extLst xmlns:c16r2="http://schemas.microsoft.com/office/drawing/2015/06/chart">
            <c:ext xmlns:c16="http://schemas.microsoft.com/office/drawing/2014/chart" uri="{C3380CC4-5D6E-409C-BE32-E72D297353CC}">
              <c16:uniqueId val="{0000000B-E1C4-4F2D-A5CF-EB4AC35C7F5D}"/>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dLbls>
            <c:dLbl>
              <c:idx val="0"/>
              <c:layout>
                <c:manualLayout>
                  <c:x val="-4.5805246061388208E-2"/>
                  <c:y val="-2.546742245420526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748E-4E95-AA5C-6A485516AB60}"/>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748E-4E95-AA5C-6A485516AB6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Sheet1!$A$2:$A$5</c:f>
              <c:strCache>
                <c:ptCount val="4"/>
                <c:pt idx="0">
                  <c:v>2010-2011</c:v>
                </c:pt>
                <c:pt idx="1">
                  <c:v>2011-2012</c:v>
                </c:pt>
                <c:pt idx="2">
                  <c:v>2012-2013</c:v>
                </c:pt>
                <c:pt idx="3">
                  <c:v>2013-2014</c:v>
                </c:pt>
              </c:strCache>
            </c:strRef>
          </c:cat>
          <c:val>
            <c:numRef>
              <c:f>Sheet1!$E$2:$E$5</c:f>
              <c:numCache>
                <c:formatCode>0.0</c:formatCode>
                <c:ptCount val="4"/>
                <c:pt idx="0">
                  <c:v>56.4</c:v>
                </c:pt>
                <c:pt idx="1">
                  <c:v>68.2</c:v>
                </c:pt>
                <c:pt idx="2">
                  <c:v>71.3</c:v>
                </c:pt>
                <c:pt idx="3">
                  <c:v>73.900000000000006</c:v>
                </c:pt>
              </c:numCache>
            </c:numRef>
          </c:val>
          <c:smooth val="0"/>
          <c:extLst xmlns:c16r2="http://schemas.microsoft.com/office/drawing/2015/06/chart">
            <c:ext xmlns:c16="http://schemas.microsoft.com/office/drawing/2014/chart" uri="{C3380CC4-5D6E-409C-BE32-E72D297353CC}">
              <c16:uniqueId val="{0000000E-E1C4-4F2D-A5CF-EB4AC35C7F5D}"/>
            </c:ext>
          </c:extLst>
        </c:ser>
        <c:ser>
          <c:idx val="4"/>
          <c:order val="4"/>
          <c:tx>
            <c:strRef>
              <c:f>Sheet1!$F$1</c:f>
              <c:strCache>
                <c:ptCount val="1"/>
                <c:pt idx="0">
                  <c:v>Staten Island</c:v>
                </c:pt>
              </c:strCache>
            </c:strRef>
          </c:tx>
          <c:marker>
            <c:symbol val="square"/>
            <c:size val="7"/>
            <c:spPr>
              <a:solidFill>
                <a:schemeClr val="accent5"/>
              </a:solidFill>
            </c:spPr>
          </c:marker>
          <c:dLbls>
            <c:dLbl>
              <c:idx val="0"/>
              <c:layout>
                <c:manualLayout>
                  <c:x val="-4.5805246061388208E-2"/>
                  <c:y val="1.018696898168210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748E-4E95-AA5C-6A485516AB60}"/>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748E-4E95-AA5C-6A485516AB6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Sheet1!$A$2:$A$5</c:f>
              <c:strCache>
                <c:ptCount val="4"/>
                <c:pt idx="0">
                  <c:v>2010-2011</c:v>
                </c:pt>
                <c:pt idx="1">
                  <c:v>2011-2012</c:v>
                </c:pt>
                <c:pt idx="2">
                  <c:v>2012-2013</c:v>
                </c:pt>
                <c:pt idx="3">
                  <c:v>2013-2014</c:v>
                </c:pt>
              </c:strCache>
            </c:strRef>
          </c:cat>
          <c:val>
            <c:numRef>
              <c:f>Sheet1!$F$2:$F$5</c:f>
              <c:numCache>
                <c:formatCode>0.0</c:formatCode>
                <c:ptCount val="4"/>
                <c:pt idx="0">
                  <c:v>54.3</c:v>
                </c:pt>
                <c:pt idx="1">
                  <c:v>61.3</c:v>
                </c:pt>
                <c:pt idx="2">
                  <c:v>62.5</c:v>
                </c:pt>
                <c:pt idx="3">
                  <c:v>63.1</c:v>
                </c:pt>
              </c:numCache>
            </c:numRef>
          </c:val>
          <c:smooth val="0"/>
          <c:extLst xmlns:c16r2="http://schemas.microsoft.com/office/drawing/2015/06/chart">
            <c:ext xmlns:c16="http://schemas.microsoft.com/office/drawing/2014/chart" uri="{C3380CC4-5D6E-409C-BE32-E72D297353CC}">
              <c16:uniqueId val="{00000011-E1C4-4F2D-A5CF-EB4AC35C7F5D}"/>
            </c:ext>
          </c:extLst>
        </c:ser>
        <c:dLbls>
          <c:showLegendKey val="0"/>
          <c:showVal val="0"/>
          <c:showCatName val="0"/>
          <c:showSerName val="0"/>
          <c:showPercent val="0"/>
          <c:showBubbleSize val="0"/>
        </c:dLbls>
        <c:marker val="1"/>
        <c:smooth val="0"/>
        <c:axId val="163739136"/>
        <c:axId val="163740672"/>
      </c:lineChart>
      <c:catAx>
        <c:axId val="16373913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3740672"/>
        <c:crosses val="autoZero"/>
        <c:auto val="1"/>
        <c:lblAlgn val="ctr"/>
        <c:lblOffset val="100"/>
        <c:noMultiLvlLbl val="0"/>
      </c:catAx>
      <c:valAx>
        <c:axId val="163740672"/>
        <c:scaling>
          <c:orientation val="minMax"/>
          <c:max val="105"/>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100" b="1" i="0" baseline="0" dirty="0">
                    <a:effectLst/>
                  </a:rPr>
                  <a:t>Rate of asthma diagnosis among public school children aged 5-14 years during the current or previous school year per 1,000 public school children 5-14y</a:t>
                </a:r>
                <a:endParaRPr lang="en-US" sz="1100" dirty="0">
                  <a:effectLst/>
                </a:endParaRPr>
              </a:p>
            </c:rich>
          </c:tx>
          <c:layout>
            <c:manualLayout>
              <c:xMode val="edge"/>
              <c:yMode val="edge"/>
              <c:x val="0"/>
              <c:y val="0.11373309700100045"/>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373913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3109027976435"/>
          <c:y val="9.4029333256864217E-2"/>
          <c:w val="0.87057212491884817"/>
          <c:h val="0.83697079648661865"/>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5.1357397099132236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AB6-42EC-AB08-8671F68E8570}"/>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AB6-42EC-AB08-8671F68E857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Sheet1!$A$2:$A$5</c:f>
              <c:strCache>
                <c:ptCount val="4"/>
                <c:pt idx="0">
                  <c:v>2010-2011</c:v>
                </c:pt>
                <c:pt idx="1">
                  <c:v>2011-2012</c:v>
                </c:pt>
                <c:pt idx="2">
                  <c:v>2012-2013</c:v>
                </c:pt>
                <c:pt idx="3">
                  <c:v>2013-2014</c:v>
                </c:pt>
              </c:strCache>
            </c:strRef>
          </c:cat>
          <c:val>
            <c:numRef>
              <c:f>Sheet1!$B$2:$B$5</c:f>
              <c:numCache>
                <c:formatCode>0.0</c:formatCode>
                <c:ptCount val="4"/>
                <c:pt idx="0">
                  <c:v>24.6</c:v>
                </c:pt>
                <c:pt idx="1">
                  <c:v>30.5</c:v>
                </c:pt>
                <c:pt idx="2">
                  <c:v>33.1</c:v>
                </c:pt>
                <c:pt idx="3">
                  <c:v>35.299999999999997</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5.1357397099132236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DAB6-42EC-AB08-8671F68E8570}"/>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DAB6-42EC-AB08-8671F68E857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Sheet1!$A$2:$A$5</c:f>
              <c:strCache>
                <c:ptCount val="4"/>
                <c:pt idx="0">
                  <c:v>2010-2011</c:v>
                </c:pt>
                <c:pt idx="1">
                  <c:v>2011-2012</c:v>
                </c:pt>
                <c:pt idx="2">
                  <c:v>2012-2013</c:v>
                </c:pt>
                <c:pt idx="3">
                  <c:v>2013-2014</c:v>
                </c:pt>
              </c:strCache>
            </c:strRef>
          </c:cat>
          <c:val>
            <c:numRef>
              <c:f>Sheet1!$C$2:$C$5</c:f>
              <c:numCache>
                <c:formatCode>0.0</c:formatCode>
                <c:ptCount val="4"/>
                <c:pt idx="0">
                  <c:v>13.5</c:v>
                </c:pt>
                <c:pt idx="1">
                  <c:v>15.9</c:v>
                </c:pt>
                <c:pt idx="2">
                  <c:v>16.899999999999999</c:v>
                </c:pt>
                <c:pt idx="3">
                  <c:v>17.8</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5.1357397099132236E-2"/>
                  <c:y val="2.546742245420526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DAB6-42EC-AB08-8671F68E8570}"/>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DAB6-42EC-AB08-8671F68E857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Sheet1!$A$2:$A$5</c:f>
              <c:strCache>
                <c:ptCount val="4"/>
                <c:pt idx="0">
                  <c:v>2010-2011</c:v>
                </c:pt>
                <c:pt idx="1">
                  <c:v>2011-2012</c:v>
                </c:pt>
                <c:pt idx="2">
                  <c:v>2012-2013</c:v>
                </c:pt>
                <c:pt idx="3">
                  <c:v>2013-2014</c:v>
                </c:pt>
              </c:strCache>
            </c:strRef>
          </c:cat>
          <c:val>
            <c:numRef>
              <c:f>Sheet1!$D$2:$D$5</c:f>
              <c:numCache>
                <c:formatCode>0.0</c:formatCode>
                <c:ptCount val="4"/>
                <c:pt idx="0">
                  <c:v>15.1</c:v>
                </c:pt>
                <c:pt idx="1">
                  <c:v>18.7</c:v>
                </c:pt>
                <c:pt idx="2">
                  <c:v>20.2</c:v>
                </c:pt>
                <c:pt idx="3">
                  <c:v>21.5</c:v>
                </c:pt>
              </c:numCache>
            </c:numRef>
          </c:val>
          <c:smooth val="0"/>
          <c:extLst xmlns:c16r2="http://schemas.microsoft.com/office/drawing/2015/06/chart">
            <c:ext xmlns:c16="http://schemas.microsoft.com/office/drawing/2014/chart" uri="{C3380CC4-5D6E-409C-BE32-E72D297353CC}">
              <c16:uniqueId val="{0000000B-E1C4-4F2D-A5CF-EB4AC35C7F5D}"/>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dLbls>
            <c:dLbl>
              <c:idx val="0"/>
              <c:layout>
                <c:manualLayout>
                  <c:x val="-5.1357397099132236E-2"/>
                  <c:y val="5.093484490841052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DAB6-42EC-AB08-8671F68E8570}"/>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DAB6-42EC-AB08-8671F68E857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Sheet1!$A$2:$A$5</c:f>
              <c:strCache>
                <c:ptCount val="4"/>
                <c:pt idx="0">
                  <c:v>2010-2011</c:v>
                </c:pt>
                <c:pt idx="1">
                  <c:v>2011-2012</c:v>
                </c:pt>
                <c:pt idx="2">
                  <c:v>2012-2013</c:v>
                </c:pt>
                <c:pt idx="3">
                  <c:v>2013-2014</c:v>
                </c:pt>
              </c:strCache>
            </c:strRef>
          </c:cat>
          <c:val>
            <c:numRef>
              <c:f>Sheet1!$E$2:$E$5</c:f>
              <c:numCache>
                <c:formatCode>0.0</c:formatCode>
                <c:ptCount val="4"/>
                <c:pt idx="0">
                  <c:v>12.3</c:v>
                </c:pt>
                <c:pt idx="1">
                  <c:v>14.5</c:v>
                </c:pt>
                <c:pt idx="2">
                  <c:v>15</c:v>
                </c:pt>
                <c:pt idx="3">
                  <c:v>16</c:v>
                </c:pt>
              </c:numCache>
            </c:numRef>
          </c:val>
          <c:smooth val="0"/>
          <c:extLst xmlns:c16r2="http://schemas.microsoft.com/office/drawing/2015/06/chart">
            <c:ext xmlns:c16="http://schemas.microsoft.com/office/drawing/2014/chart" uri="{C3380CC4-5D6E-409C-BE32-E72D297353CC}">
              <c16:uniqueId val="{0000000E-E1C4-4F2D-A5CF-EB4AC35C7F5D}"/>
            </c:ext>
          </c:extLst>
        </c:ser>
        <c:ser>
          <c:idx val="4"/>
          <c:order val="4"/>
          <c:tx>
            <c:strRef>
              <c:f>Sheet1!$F$1</c:f>
              <c:strCache>
                <c:ptCount val="1"/>
                <c:pt idx="0">
                  <c:v>Staten Island</c:v>
                </c:pt>
              </c:strCache>
            </c:strRef>
          </c:tx>
          <c:marker>
            <c:symbol val="square"/>
            <c:size val="7"/>
          </c:marker>
          <c:dLbls>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DAB6-42EC-AB08-8671F68E857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Sheet1!$A$2:$A$5</c:f>
              <c:strCache>
                <c:ptCount val="4"/>
                <c:pt idx="0">
                  <c:v>2010-2011</c:v>
                </c:pt>
                <c:pt idx="1">
                  <c:v>2011-2012</c:v>
                </c:pt>
                <c:pt idx="2">
                  <c:v>2012-2013</c:v>
                </c:pt>
                <c:pt idx="3">
                  <c:v>2013-2014</c:v>
                </c:pt>
              </c:strCache>
            </c:strRef>
          </c:cat>
          <c:val>
            <c:numRef>
              <c:f>Sheet1!$F$2:$F$5</c:f>
              <c:numCache>
                <c:formatCode>0.0</c:formatCode>
                <c:ptCount val="4"/>
                <c:pt idx="0">
                  <c:v>13.5</c:v>
                </c:pt>
                <c:pt idx="1">
                  <c:v>14.4</c:v>
                </c:pt>
                <c:pt idx="2">
                  <c:v>14.1</c:v>
                </c:pt>
                <c:pt idx="3">
                  <c:v>13.8</c:v>
                </c:pt>
              </c:numCache>
            </c:numRef>
          </c:val>
          <c:smooth val="0"/>
          <c:extLst xmlns:c16r2="http://schemas.microsoft.com/office/drawing/2015/06/chart">
            <c:ext xmlns:c16="http://schemas.microsoft.com/office/drawing/2014/chart" uri="{C3380CC4-5D6E-409C-BE32-E72D297353CC}">
              <c16:uniqueId val="{00000011-E1C4-4F2D-A5CF-EB4AC35C7F5D}"/>
            </c:ext>
          </c:extLst>
        </c:ser>
        <c:dLbls>
          <c:showLegendKey val="0"/>
          <c:showVal val="0"/>
          <c:showCatName val="0"/>
          <c:showSerName val="0"/>
          <c:showPercent val="0"/>
          <c:showBubbleSize val="0"/>
        </c:dLbls>
        <c:marker val="1"/>
        <c:smooth val="0"/>
        <c:axId val="166639488"/>
        <c:axId val="166805504"/>
      </c:lineChart>
      <c:catAx>
        <c:axId val="16663948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6805504"/>
        <c:crosses val="autoZero"/>
        <c:auto val="1"/>
        <c:lblAlgn val="ctr"/>
        <c:lblOffset val="100"/>
        <c:noMultiLvlLbl val="0"/>
      </c:catAx>
      <c:valAx>
        <c:axId val="166805504"/>
        <c:scaling>
          <c:orientation val="minMax"/>
          <c:max val="4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100" b="1" i="0" baseline="0" dirty="0">
                    <a:effectLst/>
                  </a:rPr>
                  <a:t>Rate of asthma diagnosis describing symptoms occurring more than twice per week among public school children aged 5-14 years during the current or previous school year per 1,000 public school children 5-14y</a:t>
                </a:r>
                <a:endParaRPr lang="en-US" sz="1100" dirty="0">
                  <a:effectLst/>
                </a:endParaRPr>
              </a:p>
            </c:rich>
          </c:tx>
          <c:layout>
            <c:manualLayout>
              <c:xMode val="edge"/>
              <c:yMode val="edge"/>
              <c:x val="4.0958902740021591E-3"/>
              <c:y val="9.8452643528477296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663948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13455954993478E-2"/>
          <c:y val="9.4029333256864217E-2"/>
          <c:w val="0.89268981716919649"/>
          <c:h val="0.82423708525951611"/>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4.5805355355699975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B8D-4F1E-9DDB-9EBB3816832A}"/>
                </c:ext>
              </c:extLst>
            </c:dLbl>
            <c:dLbl>
              <c:idx val="1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B8D-4F1E-9DDB-9EBB3816832A}"/>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Sheet1!$B$2:$B$13</c:f>
              <c:numCache>
                <c:formatCode>0</c:formatCode>
                <c:ptCount val="12"/>
                <c:pt idx="0">
                  <c:v>684.9</c:v>
                </c:pt>
                <c:pt idx="1">
                  <c:v>771.7</c:v>
                </c:pt>
                <c:pt idx="2">
                  <c:v>700.3</c:v>
                </c:pt>
                <c:pt idx="3">
                  <c:v>681.9</c:v>
                </c:pt>
                <c:pt idx="4">
                  <c:v>639.20000000000005</c:v>
                </c:pt>
                <c:pt idx="5">
                  <c:v>643.9</c:v>
                </c:pt>
                <c:pt idx="6">
                  <c:v>606.1</c:v>
                </c:pt>
                <c:pt idx="7">
                  <c:v>686.2</c:v>
                </c:pt>
                <c:pt idx="8">
                  <c:v>751.5</c:v>
                </c:pt>
                <c:pt idx="9">
                  <c:v>688</c:v>
                </c:pt>
                <c:pt idx="10">
                  <c:v>641.70000000000005</c:v>
                </c:pt>
                <c:pt idx="11">
                  <c:v>601.5</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4.5805355355699975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B8D-4F1E-9DDB-9EBB3816832A}"/>
                </c:ext>
              </c:extLst>
            </c:dLbl>
            <c:dLbl>
              <c:idx val="1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B8D-4F1E-9DDB-9EBB3816832A}"/>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Sheet1!$C$2:$C$13</c:f>
              <c:numCache>
                <c:formatCode>0</c:formatCode>
                <c:ptCount val="12"/>
                <c:pt idx="0">
                  <c:v>310.10000000000002</c:v>
                </c:pt>
                <c:pt idx="1">
                  <c:v>330.4</c:v>
                </c:pt>
                <c:pt idx="2">
                  <c:v>329.1</c:v>
                </c:pt>
                <c:pt idx="3">
                  <c:v>306.89999999999998</c:v>
                </c:pt>
                <c:pt idx="4">
                  <c:v>326.3</c:v>
                </c:pt>
                <c:pt idx="5">
                  <c:v>328.1</c:v>
                </c:pt>
                <c:pt idx="6">
                  <c:v>329.2</c:v>
                </c:pt>
                <c:pt idx="7">
                  <c:v>311.39999999999998</c:v>
                </c:pt>
                <c:pt idx="8">
                  <c:v>281.39999999999998</c:v>
                </c:pt>
                <c:pt idx="9">
                  <c:v>245.9</c:v>
                </c:pt>
                <c:pt idx="10">
                  <c:v>240.4</c:v>
                </c:pt>
                <c:pt idx="11">
                  <c:v>228</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4.5805355355699975E-2"/>
                  <c:y val="5.093484490841052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1B8D-4F1E-9DDB-9EBB3816832A}"/>
                </c:ext>
              </c:extLst>
            </c:dLbl>
            <c:dLbl>
              <c:idx val="1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B8D-4F1E-9DDB-9EBB3816832A}"/>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Sheet1!$D$2:$D$13</c:f>
              <c:numCache>
                <c:formatCode>0</c:formatCode>
                <c:ptCount val="12"/>
                <c:pt idx="0">
                  <c:v>375.6</c:v>
                </c:pt>
                <c:pt idx="1">
                  <c:v>401.5</c:v>
                </c:pt>
                <c:pt idx="2">
                  <c:v>415.3</c:v>
                </c:pt>
                <c:pt idx="3">
                  <c:v>402.2</c:v>
                </c:pt>
                <c:pt idx="4">
                  <c:v>385.8</c:v>
                </c:pt>
                <c:pt idx="5">
                  <c:v>389.5</c:v>
                </c:pt>
                <c:pt idx="6">
                  <c:v>371.3</c:v>
                </c:pt>
                <c:pt idx="7">
                  <c:v>356.1</c:v>
                </c:pt>
                <c:pt idx="8">
                  <c:v>310.8</c:v>
                </c:pt>
                <c:pt idx="9">
                  <c:v>293.39999999999998</c:v>
                </c:pt>
                <c:pt idx="10">
                  <c:v>281.2</c:v>
                </c:pt>
                <c:pt idx="11">
                  <c:v>277.8</c:v>
                </c:pt>
              </c:numCache>
            </c:numRef>
          </c:val>
          <c:smooth val="0"/>
          <c:extLst xmlns:c16r2="http://schemas.microsoft.com/office/drawing/2015/06/chart">
            <c:ext xmlns:c16="http://schemas.microsoft.com/office/drawing/2014/chart" uri="{C3380CC4-5D6E-409C-BE32-E72D297353CC}">
              <c16:uniqueId val="{0000000B-E1C4-4F2D-A5CF-EB4AC35C7F5D}"/>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dLbls>
            <c:dLbl>
              <c:idx val="0"/>
              <c:layout>
                <c:manualLayout>
                  <c:x val="-4.5805355355699975E-2"/>
                  <c:y val="7.640226736261578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B8D-4F1E-9DDB-9EBB3816832A}"/>
                </c:ext>
              </c:extLst>
            </c:dLbl>
            <c:dLbl>
              <c:idx val="1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B8D-4F1E-9DDB-9EBB3816832A}"/>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Sheet1!$E$2:$E$13</c:f>
              <c:numCache>
                <c:formatCode>0</c:formatCode>
                <c:ptCount val="12"/>
                <c:pt idx="0">
                  <c:v>267.3</c:v>
                </c:pt>
                <c:pt idx="1">
                  <c:v>301.7</c:v>
                </c:pt>
                <c:pt idx="2">
                  <c:v>287.3</c:v>
                </c:pt>
                <c:pt idx="3">
                  <c:v>286</c:v>
                </c:pt>
                <c:pt idx="4">
                  <c:v>324.3</c:v>
                </c:pt>
                <c:pt idx="5">
                  <c:v>302.2</c:v>
                </c:pt>
                <c:pt idx="6">
                  <c:v>275.8</c:v>
                </c:pt>
                <c:pt idx="7">
                  <c:v>241.8</c:v>
                </c:pt>
                <c:pt idx="8">
                  <c:v>212.7</c:v>
                </c:pt>
                <c:pt idx="9">
                  <c:v>195.1</c:v>
                </c:pt>
                <c:pt idx="10">
                  <c:v>196.7</c:v>
                </c:pt>
                <c:pt idx="11">
                  <c:v>188.8</c:v>
                </c:pt>
              </c:numCache>
            </c:numRef>
          </c:val>
          <c:smooth val="0"/>
          <c:extLst xmlns:c16r2="http://schemas.microsoft.com/office/drawing/2015/06/chart">
            <c:ext xmlns:c16="http://schemas.microsoft.com/office/drawing/2014/chart" uri="{C3380CC4-5D6E-409C-BE32-E72D297353CC}">
              <c16:uniqueId val="{0000000E-E1C4-4F2D-A5CF-EB4AC35C7F5D}"/>
            </c:ext>
          </c:extLst>
        </c:ser>
        <c:ser>
          <c:idx val="4"/>
          <c:order val="4"/>
          <c:tx>
            <c:strRef>
              <c:f>Sheet1!$F$1</c:f>
              <c:strCache>
                <c:ptCount val="1"/>
                <c:pt idx="0">
                  <c:v>Staten Island</c:v>
                </c:pt>
              </c:strCache>
            </c:strRef>
          </c:tx>
          <c:marker>
            <c:symbol val="square"/>
            <c:size val="7"/>
          </c:marker>
          <c:dLbls>
            <c:dLbl>
              <c:idx val="0"/>
              <c:layout>
                <c:manualLayout>
                  <c:x val="-4.4417317596263974E-2"/>
                  <c:y val="-5.093685021726518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1B8D-4F1E-9DDB-9EBB3816832A}"/>
                </c:ext>
              </c:extLst>
            </c:dLbl>
            <c:dLbl>
              <c:idx val="1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B8D-4F1E-9DDB-9EBB3816832A}"/>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Sheet1!$F$2:$F$13</c:f>
              <c:numCache>
                <c:formatCode>0</c:formatCode>
                <c:ptCount val="12"/>
                <c:pt idx="0">
                  <c:v>192.9</c:v>
                </c:pt>
                <c:pt idx="1">
                  <c:v>177.8</c:v>
                </c:pt>
                <c:pt idx="2">
                  <c:v>154.19999999999999</c:v>
                </c:pt>
                <c:pt idx="3">
                  <c:v>171.9</c:v>
                </c:pt>
                <c:pt idx="4">
                  <c:v>191.9</c:v>
                </c:pt>
                <c:pt idx="5">
                  <c:v>167.3</c:v>
                </c:pt>
                <c:pt idx="6">
                  <c:v>204.4</c:v>
                </c:pt>
                <c:pt idx="7">
                  <c:v>188.6</c:v>
                </c:pt>
                <c:pt idx="8">
                  <c:v>187.9</c:v>
                </c:pt>
                <c:pt idx="9">
                  <c:v>142.80000000000001</c:v>
                </c:pt>
                <c:pt idx="10">
                  <c:v>132.5</c:v>
                </c:pt>
                <c:pt idx="11">
                  <c:v>135.80000000000001</c:v>
                </c:pt>
              </c:numCache>
            </c:numRef>
          </c:val>
          <c:smooth val="0"/>
          <c:extLst xmlns:c16r2="http://schemas.microsoft.com/office/drawing/2015/06/chart">
            <c:ext xmlns:c16="http://schemas.microsoft.com/office/drawing/2014/chart" uri="{C3380CC4-5D6E-409C-BE32-E72D297353CC}">
              <c16:uniqueId val="{00000011-E1C4-4F2D-A5CF-EB4AC35C7F5D}"/>
            </c:ext>
          </c:extLst>
        </c:ser>
        <c:dLbls>
          <c:showLegendKey val="0"/>
          <c:showVal val="0"/>
          <c:showCatName val="0"/>
          <c:showSerName val="0"/>
          <c:showPercent val="0"/>
          <c:showBubbleSize val="0"/>
        </c:dLbls>
        <c:marker val="1"/>
        <c:smooth val="0"/>
        <c:axId val="167840384"/>
        <c:axId val="167872000"/>
      </c:lineChart>
      <c:catAx>
        <c:axId val="16784038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7872000"/>
        <c:crosses val="autoZero"/>
        <c:auto val="1"/>
        <c:lblAlgn val="ctr"/>
        <c:lblOffset val="100"/>
        <c:noMultiLvlLbl val="0"/>
      </c:catAx>
      <c:valAx>
        <c:axId val="167872000"/>
        <c:scaling>
          <c:orientation val="minMax"/>
          <c:max val="100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100" b="1" i="0" baseline="0" dirty="0">
                    <a:effectLst/>
                  </a:rPr>
                  <a:t>Rate of asthma-related ED visits among NYC resident children up to 4 years old per 10,000 </a:t>
                </a:r>
                <a:endParaRPr lang="en-US" sz="1100" dirty="0">
                  <a:effectLst/>
                </a:endParaRPr>
              </a:p>
            </c:rich>
          </c:tx>
          <c:layout>
            <c:manualLayout>
              <c:xMode val="edge"/>
              <c:yMode val="edge"/>
              <c:x val="0"/>
              <c:y val="0.1315602927189441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784038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13455954993478E-2"/>
          <c:y val="9.4029333256864217E-2"/>
          <c:w val="0.89268981716919649"/>
          <c:h val="0.82423708525951611"/>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4.5805355355699975E-2"/>
                  <c:y val="-1.782719571794368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A0A-49EC-A7A3-13C35C80EE73}"/>
                </c:ext>
              </c:extLst>
            </c:dLbl>
            <c:dLbl>
              <c:idx val="1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A0A-49EC-A7A3-13C35C80EE73}"/>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Sheet1!$B$2:$B$13</c:f>
              <c:numCache>
                <c:formatCode>General</c:formatCode>
                <c:ptCount val="12"/>
                <c:pt idx="0">
                  <c:v>265.2</c:v>
                </c:pt>
                <c:pt idx="1">
                  <c:v>269.39999999999998</c:v>
                </c:pt>
                <c:pt idx="2">
                  <c:v>282</c:v>
                </c:pt>
                <c:pt idx="3">
                  <c:v>298.3</c:v>
                </c:pt>
                <c:pt idx="4">
                  <c:v>290.39999999999998</c:v>
                </c:pt>
                <c:pt idx="5">
                  <c:v>295.3</c:v>
                </c:pt>
                <c:pt idx="6">
                  <c:v>332.4</c:v>
                </c:pt>
                <c:pt idx="7">
                  <c:v>381</c:v>
                </c:pt>
                <c:pt idx="8">
                  <c:v>423.7</c:v>
                </c:pt>
                <c:pt idx="9">
                  <c:v>422</c:v>
                </c:pt>
                <c:pt idx="10">
                  <c:v>410.3</c:v>
                </c:pt>
                <c:pt idx="11">
                  <c:v>384.2</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4.5805355355699975E-2"/>
                  <c:y val="1.782719571794368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A0A-49EC-A7A3-13C35C80EE73}"/>
                </c:ext>
              </c:extLst>
            </c:dLbl>
            <c:dLbl>
              <c:idx val="1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A0A-49EC-A7A3-13C35C80EE73}"/>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Sheet1!$C$2:$C$13</c:f>
              <c:numCache>
                <c:formatCode>General</c:formatCode>
                <c:ptCount val="12"/>
                <c:pt idx="0">
                  <c:v>130.1</c:v>
                </c:pt>
                <c:pt idx="1">
                  <c:v>121.2</c:v>
                </c:pt>
                <c:pt idx="2">
                  <c:v>118.5</c:v>
                </c:pt>
                <c:pt idx="3">
                  <c:v>158.6</c:v>
                </c:pt>
                <c:pt idx="4">
                  <c:v>169.4</c:v>
                </c:pt>
                <c:pt idx="5">
                  <c:v>173.4</c:v>
                </c:pt>
                <c:pt idx="6">
                  <c:v>193.2</c:v>
                </c:pt>
                <c:pt idx="7">
                  <c:v>202.6</c:v>
                </c:pt>
                <c:pt idx="8">
                  <c:v>197.7</c:v>
                </c:pt>
                <c:pt idx="9">
                  <c:v>199.9</c:v>
                </c:pt>
                <c:pt idx="10">
                  <c:v>185.6</c:v>
                </c:pt>
                <c:pt idx="11">
                  <c:v>186.8</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4.5805355355699975E-2"/>
                  <c:y val="5.093484490841052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0A0A-49EC-A7A3-13C35C80EE73}"/>
                </c:ext>
              </c:extLst>
            </c:dLbl>
            <c:dLbl>
              <c:idx val="1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A0A-49EC-A7A3-13C35C80EE73}"/>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Sheet1!$D$2:$D$13</c:f>
              <c:numCache>
                <c:formatCode>General</c:formatCode>
                <c:ptCount val="12"/>
                <c:pt idx="0">
                  <c:v>453.7</c:v>
                </c:pt>
                <c:pt idx="1">
                  <c:v>509.3</c:v>
                </c:pt>
                <c:pt idx="2">
                  <c:v>479.1</c:v>
                </c:pt>
                <c:pt idx="3">
                  <c:v>289.10000000000002</c:v>
                </c:pt>
                <c:pt idx="4">
                  <c:v>299.89999999999998</c:v>
                </c:pt>
                <c:pt idx="5">
                  <c:v>271.89999999999998</c:v>
                </c:pt>
                <c:pt idx="6">
                  <c:v>293.39999999999998</c:v>
                </c:pt>
                <c:pt idx="7">
                  <c:v>290.60000000000002</c:v>
                </c:pt>
                <c:pt idx="8">
                  <c:v>278.7</c:v>
                </c:pt>
                <c:pt idx="9">
                  <c:v>272.10000000000002</c:v>
                </c:pt>
                <c:pt idx="10">
                  <c:v>263.7</c:v>
                </c:pt>
                <c:pt idx="11">
                  <c:v>261.39999999999998</c:v>
                </c:pt>
              </c:numCache>
            </c:numRef>
          </c:val>
          <c:smooth val="0"/>
          <c:extLst xmlns:c16r2="http://schemas.microsoft.com/office/drawing/2015/06/chart">
            <c:ext xmlns:c16="http://schemas.microsoft.com/office/drawing/2014/chart" uri="{C3380CC4-5D6E-409C-BE32-E72D297353CC}">
              <c16:uniqueId val="{0000000B-E1C4-4F2D-A5CF-EB4AC35C7F5D}"/>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dLbls>
            <c:dLbl>
              <c:idx val="0"/>
              <c:layout>
                <c:manualLayout>
                  <c:x val="-4.5805355355699975E-2"/>
                  <c:y val="-2.546742245420526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0A0A-49EC-A7A3-13C35C80EE73}"/>
                </c:ext>
              </c:extLst>
            </c:dLbl>
            <c:dLbl>
              <c:idx val="1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0A0A-49EC-A7A3-13C35C80EE73}"/>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Sheet1!$E$2:$E$13</c:f>
              <c:numCache>
                <c:formatCode>General</c:formatCode>
                <c:ptCount val="12"/>
                <c:pt idx="0">
                  <c:v>131</c:v>
                </c:pt>
                <c:pt idx="1">
                  <c:v>148.80000000000001</c:v>
                </c:pt>
                <c:pt idx="2">
                  <c:v>138.4</c:v>
                </c:pt>
                <c:pt idx="3">
                  <c:v>126.3</c:v>
                </c:pt>
                <c:pt idx="4">
                  <c:v>152.69999999999999</c:v>
                </c:pt>
                <c:pt idx="5">
                  <c:v>145</c:v>
                </c:pt>
                <c:pt idx="6">
                  <c:v>148.5</c:v>
                </c:pt>
                <c:pt idx="7">
                  <c:v>142.5</c:v>
                </c:pt>
                <c:pt idx="8">
                  <c:v>126.9</c:v>
                </c:pt>
                <c:pt idx="9">
                  <c:v>129.30000000000001</c:v>
                </c:pt>
                <c:pt idx="10">
                  <c:v>131.6</c:v>
                </c:pt>
                <c:pt idx="11">
                  <c:v>126.6</c:v>
                </c:pt>
              </c:numCache>
            </c:numRef>
          </c:val>
          <c:smooth val="0"/>
          <c:extLst xmlns:c16r2="http://schemas.microsoft.com/office/drawing/2015/06/chart">
            <c:ext xmlns:c16="http://schemas.microsoft.com/office/drawing/2014/chart" uri="{C3380CC4-5D6E-409C-BE32-E72D297353CC}">
              <c16:uniqueId val="{0000000E-E1C4-4F2D-A5CF-EB4AC35C7F5D}"/>
            </c:ext>
          </c:extLst>
        </c:ser>
        <c:ser>
          <c:idx val="4"/>
          <c:order val="4"/>
          <c:tx>
            <c:strRef>
              <c:f>Sheet1!$F$1</c:f>
              <c:strCache>
                <c:ptCount val="1"/>
                <c:pt idx="0">
                  <c:v>Staten Island</c:v>
                </c:pt>
              </c:strCache>
            </c:strRef>
          </c:tx>
          <c:marker>
            <c:symbol val="square"/>
            <c:size val="7"/>
          </c:marker>
          <c:dLbls>
            <c:dLbl>
              <c:idx val="0"/>
              <c:layout>
                <c:manualLayout>
                  <c:x val="-4.5805355355699975E-2"/>
                  <c:y val="2.037373743247874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0A0A-49EC-A7A3-13C35C80EE73}"/>
                </c:ext>
              </c:extLst>
            </c:dLbl>
            <c:dLbl>
              <c:idx val="1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0A0A-49EC-A7A3-13C35C80EE73}"/>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Sheet1!$F$2:$F$13</c:f>
              <c:numCache>
                <c:formatCode>General</c:formatCode>
                <c:ptCount val="12"/>
                <c:pt idx="0">
                  <c:v>103.1</c:v>
                </c:pt>
                <c:pt idx="1">
                  <c:v>105.9</c:v>
                </c:pt>
                <c:pt idx="2">
                  <c:v>86.8</c:v>
                </c:pt>
                <c:pt idx="3">
                  <c:v>88.9</c:v>
                </c:pt>
                <c:pt idx="4">
                  <c:v>101.6</c:v>
                </c:pt>
                <c:pt idx="5">
                  <c:v>101.5</c:v>
                </c:pt>
                <c:pt idx="6">
                  <c:v>117</c:v>
                </c:pt>
                <c:pt idx="7">
                  <c:v>113.8</c:v>
                </c:pt>
                <c:pt idx="8">
                  <c:v>99.3</c:v>
                </c:pt>
                <c:pt idx="9">
                  <c:v>110</c:v>
                </c:pt>
                <c:pt idx="10">
                  <c:v>95.6</c:v>
                </c:pt>
                <c:pt idx="11">
                  <c:v>81.400000000000006</c:v>
                </c:pt>
              </c:numCache>
            </c:numRef>
          </c:val>
          <c:smooth val="0"/>
          <c:extLst xmlns:c16r2="http://schemas.microsoft.com/office/drawing/2015/06/chart">
            <c:ext xmlns:c16="http://schemas.microsoft.com/office/drawing/2014/chart" uri="{C3380CC4-5D6E-409C-BE32-E72D297353CC}">
              <c16:uniqueId val="{00000011-E1C4-4F2D-A5CF-EB4AC35C7F5D}"/>
            </c:ext>
          </c:extLst>
        </c:ser>
        <c:dLbls>
          <c:showLegendKey val="0"/>
          <c:showVal val="0"/>
          <c:showCatName val="0"/>
          <c:showSerName val="0"/>
          <c:showPercent val="0"/>
          <c:showBubbleSize val="0"/>
        </c:dLbls>
        <c:marker val="1"/>
        <c:smooth val="0"/>
        <c:axId val="179017984"/>
        <c:axId val="209527936"/>
      </c:lineChart>
      <c:catAx>
        <c:axId val="17901798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9527936"/>
        <c:crosses val="autoZero"/>
        <c:auto val="1"/>
        <c:lblAlgn val="ctr"/>
        <c:lblOffset val="100"/>
        <c:noMultiLvlLbl val="0"/>
      </c:catAx>
      <c:valAx>
        <c:axId val="209527936"/>
        <c:scaling>
          <c:orientation val="minMax"/>
          <c:max val="55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100" b="1" i="0" baseline="0" dirty="0">
                    <a:effectLst/>
                  </a:rPr>
                  <a:t>Rate of asthma-related ED visits among NYC resident children 5 to 17 years old per 10,000 </a:t>
                </a:r>
                <a:endParaRPr lang="en-US" sz="1100" dirty="0">
                  <a:effectLst/>
                </a:endParaRPr>
              </a:p>
            </c:rich>
          </c:tx>
          <c:layout>
            <c:manualLayout>
              <c:xMode val="edge"/>
              <c:yMode val="edge"/>
              <c:x val="0"/>
              <c:y val="0.1315602927189441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9017984"/>
        <c:crosses val="autoZero"/>
        <c:crossBetween val="between"/>
      </c:valAx>
      <c:spPr>
        <a:noFill/>
        <a:ln w="25400">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13455954993478E-2"/>
          <c:y val="9.4029333256864217E-2"/>
          <c:w val="0.89268981716919649"/>
          <c:h val="0.82423708525951611"/>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4.5805355355699975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6C2-47FA-B358-91D08480FB20}"/>
                </c:ext>
              </c:extLst>
            </c:dLbl>
            <c:dLbl>
              <c:idx val="1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6C2-47FA-B358-91D08480FB2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Sheet1!$B$2:$B$15</c:f>
              <c:numCache>
                <c:formatCode>0</c:formatCode>
                <c:ptCount val="14"/>
                <c:pt idx="0">
                  <c:v>212.4</c:v>
                </c:pt>
                <c:pt idx="1">
                  <c:v>189.1</c:v>
                </c:pt>
                <c:pt idx="2">
                  <c:v>171.2</c:v>
                </c:pt>
                <c:pt idx="3">
                  <c:v>171.7</c:v>
                </c:pt>
                <c:pt idx="4">
                  <c:v>165</c:v>
                </c:pt>
                <c:pt idx="5">
                  <c:v>177.4</c:v>
                </c:pt>
                <c:pt idx="6">
                  <c:v>183.5</c:v>
                </c:pt>
                <c:pt idx="7">
                  <c:v>156.4</c:v>
                </c:pt>
                <c:pt idx="8">
                  <c:v>146</c:v>
                </c:pt>
                <c:pt idx="9">
                  <c:v>148.80000000000001</c:v>
                </c:pt>
                <c:pt idx="10">
                  <c:v>145.9</c:v>
                </c:pt>
                <c:pt idx="11">
                  <c:v>144</c:v>
                </c:pt>
                <c:pt idx="12">
                  <c:v>130.19999999999999</c:v>
                </c:pt>
                <c:pt idx="13">
                  <c:v>123.4</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4.5805355355699975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46C2-47FA-B358-91D08480FB20}"/>
                </c:ext>
              </c:extLst>
            </c:dLbl>
            <c:dLbl>
              <c:idx val="13"/>
              <c:layout>
                <c:manualLayout>
                  <c:x val="-4.1641132783080195E-3"/>
                  <c:y val="7.640226736261578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46C2-47FA-B358-91D08480FB2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Sheet1!$C$2:$C$15</c:f>
              <c:numCache>
                <c:formatCode>0</c:formatCode>
                <c:ptCount val="14"/>
                <c:pt idx="0">
                  <c:v>120.2</c:v>
                </c:pt>
                <c:pt idx="1">
                  <c:v>105</c:v>
                </c:pt>
                <c:pt idx="2">
                  <c:v>83.9</c:v>
                </c:pt>
                <c:pt idx="3">
                  <c:v>90.4</c:v>
                </c:pt>
                <c:pt idx="4">
                  <c:v>75</c:v>
                </c:pt>
                <c:pt idx="5">
                  <c:v>74.900000000000006</c:v>
                </c:pt>
                <c:pt idx="6">
                  <c:v>84.8</c:v>
                </c:pt>
                <c:pt idx="7">
                  <c:v>68.8</c:v>
                </c:pt>
                <c:pt idx="8">
                  <c:v>67.2</c:v>
                </c:pt>
                <c:pt idx="9">
                  <c:v>64.099999999999994</c:v>
                </c:pt>
                <c:pt idx="10">
                  <c:v>56.9</c:v>
                </c:pt>
                <c:pt idx="11">
                  <c:v>57.5</c:v>
                </c:pt>
                <c:pt idx="12">
                  <c:v>52</c:v>
                </c:pt>
                <c:pt idx="13">
                  <c:v>50.4</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3.7477128799083936E-2"/>
                  <c:y val="-5.093484490841052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46C2-47FA-B358-91D08480FB20}"/>
                </c:ext>
              </c:extLst>
            </c:dLbl>
            <c:dLbl>
              <c:idx val="13"/>
              <c:layout>
                <c:manualLayout>
                  <c:x val="-4.1641132783080195E-3"/>
                  <c:y val="-2.03739379633642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46C2-47FA-B358-91D08480FB2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Sheet1!$D$2:$D$15</c:f>
              <c:numCache>
                <c:formatCode>0</c:formatCode>
                <c:ptCount val="14"/>
                <c:pt idx="0">
                  <c:v>95.2</c:v>
                </c:pt>
                <c:pt idx="1">
                  <c:v>82.2</c:v>
                </c:pt>
                <c:pt idx="2">
                  <c:v>72.599999999999994</c:v>
                </c:pt>
                <c:pt idx="3">
                  <c:v>80.7</c:v>
                </c:pt>
                <c:pt idx="4">
                  <c:v>65.3</c:v>
                </c:pt>
                <c:pt idx="5">
                  <c:v>66.099999999999994</c:v>
                </c:pt>
                <c:pt idx="6">
                  <c:v>66.2</c:v>
                </c:pt>
                <c:pt idx="7">
                  <c:v>67.2</c:v>
                </c:pt>
                <c:pt idx="8">
                  <c:v>58.8</c:v>
                </c:pt>
                <c:pt idx="9">
                  <c:v>57.4</c:v>
                </c:pt>
                <c:pt idx="10">
                  <c:v>53.1</c:v>
                </c:pt>
                <c:pt idx="11">
                  <c:v>53.9</c:v>
                </c:pt>
                <c:pt idx="12">
                  <c:v>48.5</c:v>
                </c:pt>
                <c:pt idx="13">
                  <c:v>51.4</c:v>
                </c:pt>
              </c:numCache>
            </c:numRef>
          </c:val>
          <c:smooth val="0"/>
          <c:extLst xmlns:c16r2="http://schemas.microsoft.com/office/drawing/2015/06/chart">
            <c:ext xmlns:c16="http://schemas.microsoft.com/office/drawing/2014/chart" uri="{C3380CC4-5D6E-409C-BE32-E72D297353CC}">
              <c16:uniqueId val="{0000000B-E1C4-4F2D-A5CF-EB4AC35C7F5D}"/>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dLbls>
            <c:dLbl>
              <c:idx val="0"/>
              <c:layout>
                <c:manualLayout>
                  <c:x val="-3.7477128799083936E-2"/>
                  <c:y val="7.640226736261578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46C2-47FA-B358-91D08480FB20}"/>
                </c:ext>
              </c:extLst>
            </c:dLbl>
            <c:dLbl>
              <c:idx val="13"/>
              <c:layout>
                <c:manualLayout>
                  <c:x val="-1.1104302075488051E-2"/>
                  <c:y val="2.546742245420526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46C2-47FA-B358-91D08480FB2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Sheet1!$E$2:$E$15</c:f>
              <c:numCache>
                <c:formatCode>0</c:formatCode>
                <c:ptCount val="14"/>
                <c:pt idx="0">
                  <c:v>91.8</c:v>
                </c:pt>
                <c:pt idx="1">
                  <c:v>84.2</c:v>
                </c:pt>
                <c:pt idx="2">
                  <c:v>75.099999999999994</c:v>
                </c:pt>
                <c:pt idx="3">
                  <c:v>78.5</c:v>
                </c:pt>
                <c:pt idx="4">
                  <c:v>77.5</c:v>
                </c:pt>
                <c:pt idx="5">
                  <c:v>76.7</c:v>
                </c:pt>
                <c:pt idx="6">
                  <c:v>73.900000000000006</c:v>
                </c:pt>
                <c:pt idx="7">
                  <c:v>63.5</c:v>
                </c:pt>
                <c:pt idx="8">
                  <c:v>53.5</c:v>
                </c:pt>
                <c:pt idx="9">
                  <c:v>53.2</c:v>
                </c:pt>
                <c:pt idx="10">
                  <c:v>45.1</c:v>
                </c:pt>
                <c:pt idx="11">
                  <c:v>44.7</c:v>
                </c:pt>
                <c:pt idx="12">
                  <c:v>41</c:v>
                </c:pt>
                <c:pt idx="13">
                  <c:v>38.6</c:v>
                </c:pt>
              </c:numCache>
            </c:numRef>
          </c:val>
          <c:smooth val="0"/>
          <c:extLst xmlns:c16r2="http://schemas.microsoft.com/office/drawing/2015/06/chart">
            <c:ext xmlns:c16="http://schemas.microsoft.com/office/drawing/2014/chart" uri="{C3380CC4-5D6E-409C-BE32-E72D297353CC}">
              <c16:uniqueId val="{0000000E-E1C4-4F2D-A5CF-EB4AC35C7F5D}"/>
            </c:ext>
          </c:extLst>
        </c:ser>
        <c:ser>
          <c:idx val="4"/>
          <c:order val="4"/>
          <c:tx>
            <c:strRef>
              <c:f>Sheet1!$F$1</c:f>
              <c:strCache>
                <c:ptCount val="1"/>
                <c:pt idx="0">
                  <c:v>Staten Island</c:v>
                </c:pt>
              </c:strCache>
            </c:strRef>
          </c:tx>
          <c:marker>
            <c:symbol val="square"/>
            <c:size val="7"/>
          </c:marker>
          <c:dLbls>
            <c:dLbl>
              <c:idx val="0"/>
              <c:layout>
                <c:manualLayout>
                  <c:x val="-3.6089091039647934E-2"/>
                  <c:y val="-1.782739624882905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46C2-47FA-B358-91D08480FB20}"/>
                </c:ext>
              </c:extLst>
            </c:dLbl>
            <c:dLbl>
              <c:idx val="13"/>
              <c:layout>
                <c:manualLayout>
                  <c:x val="-4.1641132783080195E-3"/>
                  <c:y val="5.093484490841052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46C2-47FA-B358-91D08480FB2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Sheet1!$F$2:$F$15</c:f>
              <c:numCache>
                <c:formatCode>0</c:formatCode>
                <c:ptCount val="14"/>
                <c:pt idx="0">
                  <c:v>56</c:v>
                </c:pt>
                <c:pt idx="1">
                  <c:v>43.4</c:v>
                </c:pt>
                <c:pt idx="2">
                  <c:v>46.6</c:v>
                </c:pt>
                <c:pt idx="3">
                  <c:v>41.3</c:v>
                </c:pt>
                <c:pt idx="4">
                  <c:v>37.5</c:v>
                </c:pt>
                <c:pt idx="5">
                  <c:v>37.799999999999997</c:v>
                </c:pt>
                <c:pt idx="6">
                  <c:v>43.4</c:v>
                </c:pt>
                <c:pt idx="7">
                  <c:v>32.799999999999997</c:v>
                </c:pt>
                <c:pt idx="8">
                  <c:v>30.4</c:v>
                </c:pt>
                <c:pt idx="9">
                  <c:v>36.799999999999997</c:v>
                </c:pt>
                <c:pt idx="10">
                  <c:v>34</c:v>
                </c:pt>
                <c:pt idx="11">
                  <c:v>33.4</c:v>
                </c:pt>
                <c:pt idx="12">
                  <c:v>30.3</c:v>
                </c:pt>
                <c:pt idx="13">
                  <c:v>41.3</c:v>
                </c:pt>
              </c:numCache>
            </c:numRef>
          </c:val>
          <c:smooth val="0"/>
          <c:extLst xmlns:c16r2="http://schemas.microsoft.com/office/drawing/2015/06/chart">
            <c:ext xmlns:c16="http://schemas.microsoft.com/office/drawing/2014/chart" uri="{C3380CC4-5D6E-409C-BE32-E72D297353CC}">
              <c16:uniqueId val="{00000011-E1C4-4F2D-A5CF-EB4AC35C7F5D}"/>
            </c:ext>
          </c:extLst>
        </c:ser>
        <c:dLbls>
          <c:showLegendKey val="0"/>
          <c:showVal val="0"/>
          <c:showCatName val="0"/>
          <c:showSerName val="0"/>
          <c:showPercent val="0"/>
          <c:showBubbleSize val="0"/>
        </c:dLbls>
        <c:marker val="1"/>
        <c:smooth val="0"/>
        <c:axId val="330362240"/>
        <c:axId val="330516736"/>
      </c:lineChart>
      <c:catAx>
        <c:axId val="33036224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30516736"/>
        <c:crosses val="autoZero"/>
        <c:auto val="1"/>
        <c:lblAlgn val="ctr"/>
        <c:lblOffset val="100"/>
        <c:noMultiLvlLbl val="0"/>
      </c:catAx>
      <c:valAx>
        <c:axId val="330516736"/>
        <c:scaling>
          <c:orientation val="minMax"/>
          <c:max val="22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rPr>
                  <a:t>Rate of asthma-related hospitalizations among NYC resident children up to 4 years old per 10,000 </a:t>
                </a:r>
                <a:endParaRPr lang="en-US" sz="1200" dirty="0">
                  <a:effectLst/>
                </a:endParaRPr>
              </a:p>
            </c:rich>
          </c:tx>
          <c:layout>
            <c:manualLayout>
              <c:xMode val="edge"/>
              <c:yMode val="edge"/>
              <c:x val="0"/>
              <c:y val="0.11627983924642098"/>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30362240"/>
        <c:crosses val="autoZero"/>
        <c:crossBetween val="between"/>
      </c:valAx>
      <c:spPr>
        <a:noFill/>
        <a:ln w="25400">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47D85AF-C9C9-4DF5-87E1-CBCDD2FCE84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xmlns="" id="{B7FF043D-581C-43A1-A4EE-417D14F19D3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8970B5B-8BD7-4035-B61F-3DA7FFE91A00}" type="datetimeFigureOut">
              <a:rPr lang="en-US" smtClean="0"/>
              <a:t>9/24/2019</a:t>
            </a:fld>
            <a:endParaRPr lang="en-US"/>
          </a:p>
        </p:txBody>
      </p:sp>
      <p:sp>
        <p:nvSpPr>
          <p:cNvPr id="4" name="Footer Placeholder 3">
            <a:extLst>
              <a:ext uri="{FF2B5EF4-FFF2-40B4-BE49-F238E27FC236}">
                <a16:creationId xmlns:a16="http://schemas.microsoft.com/office/drawing/2014/main" xmlns="" id="{F24F7D49-175D-4635-AD3A-8C26BBDD567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91A14339-ED8E-43C7-8288-E5A868C0384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0752317-07AB-47BB-9670-95EA7CA39A51}" type="slidenum">
              <a:rPr lang="en-US" smtClean="0"/>
              <a:t>‹#›</a:t>
            </a:fld>
            <a:endParaRPr lang="en-US"/>
          </a:p>
        </p:txBody>
      </p:sp>
    </p:spTree>
    <p:extLst>
      <p:ext uri="{BB962C8B-B14F-4D97-AF65-F5344CB8AC3E}">
        <p14:creationId xmlns:p14="http://schemas.microsoft.com/office/powerpoint/2010/main" val="30561657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CB7DA-E938-4D00-8426-2E3974EEFB97}" type="datetimeFigureOut">
              <a:rPr lang="en-US" smtClean="0"/>
              <a:t>9/24/2019</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6D9DCE5-5103-4FC2-A56B-B9D2798A819F}" type="slidenum">
              <a:rPr lang="en-US" smtClean="0"/>
              <a:t>‹#›</a:t>
            </a:fld>
            <a:endParaRPr lang="en-US" dirty="0"/>
          </a:p>
        </p:txBody>
      </p:sp>
    </p:spTree>
    <p:extLst>
      <p:ext uri="{BB962C8B-B14F-4D97-AF65-F5344CB8AC3E}">
        <p14:creationId xmlns:p14="http://schemas.microsoft.com/office/powerpoint/2010/main" val="36076249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a:xfrm>
            <a:off x="701040" y="4415790"/>
            <a:ext cx="5608320" cy="4670692"/>
          </a:xfrm>
        </p:spPr>
        <p:txBody>
          <a:bodyPr/>
          <a:lstStyle/>
          <a:p>
            <a:endParaRPr lang="en-US" b="0" baseline="0" dirty="0"/>
          </a:p>
        </p:txBody>
      </p:sp>
      <p:sp>
        <p:nvSpPr>
          <p:cNvPr id="4" name="Slide Number Placeholder 3"/>
          <p:cNvSpPr>
            <a:spLocks noGrp="1"/>
          </p:cNvSpPr>
          <p:nvPr>
            <p:ph type="sldNum" sz="quarter" idx="10"/>
          </p:nvPr>
        </p:nvSpPr>
        <p:spPr/>
        <p:txBody>
          <a:bodyPr/>
          <a:lstStyle/>
          <a:p>
            <a:fld id="{D95807FB-1213-4A92-9A80-793965F7074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960096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10</a:t>
            </a:fld>
            <a:endParaRPr lang="en-US" dirty="0"/>
          </a:p>
        </p:txBody>
      </p:sp>
    </p:spTree>
    <p:extLst>
      <p:ext uri="{BB962C8B-B14F-4D97-AF65-F5344CB8AC3E}">
        <p14:creationId xmlns:p14="http://schemas.microsoft.com/office/powerpoint/2010/main" val="2300991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11</a:t>
            </a:fld>
            <a:endParaRPr lang="en-US" dirty="0"/>
          </a:p>
        </p:txBody>
      </p:sp>
    </p:spTree>
    <p:extLst>
      <p:ext uri="{BB962C8B-B14F-4D97-AF65-F5344CB8AC3E}">
        <p14:creationId xmlns:p14="http://schemas.microsoft.com/office/powerpoint/2010/main" val="2300991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12</a:t>
            </a:fld>
            <a:endParaRPr lang="en-US" dirty="0"/>
          </a:p>
        </p:txBody>
      </p:sp>
    </p:spTree>
    <p:extLst>
      <p:ext uri="{BB962C8B-B14F-4D97-AF65-F5344CB8AC3E}">
        <p14:creationId xmlns:p14="http://schemas.microsoft.com/office/powerpoint/2010/main" val="2300991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2"/>
            <a:ext cx="5608320" cy="4770651"/>
          </a:xfrm>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557156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15</a:t>
            </a:fld>
            <a:endParaRPr lang="en-US" dirty="0"/>
          </a:p>
        </p:txBody>
      </p:sp>
    </p:spTree>
    <p:extLst>
      <p:ext uri="{BB962C8B-B14F-4D97-AF65-F5344CB8AC3E}">
        <p14:creationId xmlns:p14="http://schemas.microsoft.com/office/powerpoint/2010/main" val="2300991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16</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17</a:t>
            </a:fld>
            <a:endParaRPr lang="en-US" dirty="0"/>
          </a:p>
        </p:txBody>
      </p:sp>
    </p:spTree>
    <p:extLst>
      <p:ext uri="{BB962C8B-B14F-4D97-AF65-F5344CB8AC3E}">
        <p14:creationId xmlns:p14="http://schemas.microsoft.com/office/powerpoint/2010/main" val="2300991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18</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1"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19</a:t>
            </a:fld>
            <a:endParaRPr lang="en-US" dirty="0"/>
          </a:p>
        </p:txBody>
      </p:sp>
    </p:spTree>
    <p:extLst>
      <p:ext uri="{BB962C8B-B14F-4D97-AF65-F5344CB8AC3E}">
        <p14:creationId xmlns:p14="http://schemas.microsoft.com/office/powerpoint/2010/main" val="2300991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20</a:t>
            </a:fld>
            <a:endParaRPr lang="en-US" dirty="0"/>
          </a:p>
        </p:txBody>
      </p:sp>
    </p:spTree>
    <p:extLst>
      <p:ext uri="{BB962C8B-B14F-4D97-AF65-F5344CB8AC3E}">
        <p14:creationId xmlns:p14="http://schemas.microsoft.com/office/powerpoint/2010/main" val="2300991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2</a:t>
            </a:fld>
            <a:endParaRPr lang="en-US" dirty="0"/>
          </a:p>
        </p:txBody>
      </p:sp>
    </p:spTree>
    <p:extLst>
      <p:ext uri="{BB962C8B-B14F-4D97-AF65-F5344CB8AC3E}">
        <p14:creationId xmlns:p14="http://schemas.microsoft.com/office/powerpoint/2010/main" val="2244538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D9DCE5-5103-4FC2-A56B-B9D2798A819F}" type="slidenum">
              <a:rPr lang="en-US" smtClean="0"/>
              <a:t>21</a:t>
            </a:fld>
            <a:endParaRPr lang="en-US" dirty="0"/>
          </a:p>
        </p:txBody>
      </p:sp>
    </p:spTree>
    <p:extLst>
      <p:ext uri="{BB962C8B-B14F-4D97-AF65-F5344CB8AC3E}">
        <p14:creationId xmlns:p14="http://schemas.microsoft.com/office/powerpoint/2010/main" val="1075622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2"/>
            <a:ext cx="5608320" cy="4770651"/>
          </a:xfrm>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886348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endParaRPr lang="en-US" dirty="0"/>
          </a:p>
        </p:txBody>
      </p:sp>
      <p:sp>
        <p:nvSpPr>
          <p:cNvPr id="4" name="Slide Number Placeholder 3"/>
          <p:cNvSpPr>
            <a:spLocks noGrp="1"/>
          </p:cNvSpPr>
          <p:nvPr>
            <p:ph type="sldNum" sz="quarter" idx="10"/>
          </p:nvPr>
        </p:nvSpPr>
        <p:spPr/>
        <p:txBody>
          <a:bodyPr/>
          <a:lstStyle/>
          <a:p>
            <a:fld id="{16D9DCE5-5103-4FC2-A56B-B9D2798A819F}" type="slidenum">
              <a:rPr lang="en-US" smtClean="0"/>
              <a:t>23</a:t>
            </a:fld>
            <a:endParaRPr lang="en-US" dirty="0"/>
          </a:p>
        </p:txBody>
      </p:sp>
    </p:spTree>
    <p:extLst>
      <p:ext uri="{BB962C8B-B14F-4D97-AF65-F5344CB8AC3E}">
        <p14:creationId xmlns:p14="http://schemas.microsoft.com/office/powerpoint/2010/main" val="1134210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a:p>
            <a:endParaRPr lang="en-US" dirty="0"/>
          </a:p>
        </p:txBody>
      </p:sp>
      <p:sp>
        <p:nvSpPr>
          <p:cNvPr id="4" name="Slide Number Placeholder 3"/>
          <p:cNvSpPr>
            <a:spLocks noGrp="1"/>
          </p:cNvSpPr>
          <p:nvPr>
            <p:ph type="sldNum" sz="quarter" idx="10"/>
          </p:nvPr>
        </p:nvSpPr>
        <p:spPr/>
        <p:txBody>
          <a:bodyPr/>
          <a:lstStyle/>
          <a:p>
            <a:fld id="{EB17B3F3-BC25-4A45-97FB-5ECBFE43487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023598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ysClr val="windowText" lastClr="000000"/>
                </a:solidFill>
              </a:rPr>
              <a:t>No new data</a:t>
            </a:r>
          </a:p>
        </p:txBody>
      </p:sp>
      <p:sp>
        <p:nvSpPr>
          <p:cNvPr id="4" name="Slide Number Placeholder 3"/>
          <p:cNvSpPr>
            <a:spLocks noGrp="1"/>
          </p:cNvSpPr>
          <p:nvPr>
            <p:ph type="sldNum" sz="quarter" idx="10"/>
          </p:nvPr>
        </p:nvSpPr>
        <p:spPr/>
        <p:txBody>
          <a:bodyPr/>
          <a:lstStyle/>
          <a:p>
            <a:fld id="{16D9DCE5-5103-4FC2-A56B-B9D2798A819F}" type="slidenum">
              <a:rPr lang="en-US" smtClean="0"/>
              <a:t>25</a:t>
            </a:fld>
            <a:endParaRPr lang="en-US" dirty="0"/>
          </a:p>
        </p:txBody>
      </p:sp>
    </p:spTree>
    <p:extLst>
      <p:ext uri="{BB962C8B-B14F-4D97-AF65-F5344CB8AC3E}">
        <p14:creationId xmlns:p14="http://schemas.microsoft.com/office/powerpoint/2010/main" val="2300991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 new data</a:t>
            </a:r>
          </a:p>
        </p:txBody>
      </p:sp>
      <p:sp>
        <p:nvSpPr>
          <p:cNvPr id="4" name="Slide Number Placeholder 3"/>
          <p:cNvSpPr>
            <a:spLocks noGrp="1"/>
          </p:cNvSpPr>
          <p:nvPr>
            <p:ph type="sldNum" sz="quarter" idx="10"/>
          </p:nvPr>
        </p:nvSpPr>
        <p:spPr/>
        <p:txBody>
          <a:bodyPr/>
          <a:lstStyle/>
          <a:p>
            <a:fld id="{16D9DCE5-5103-4FC2-A56B-B9D2798A819F}" type="slidenum">
              <a:rPr lang="en-US" smtClean="0"/>
              <a:t>26</a:t>
            </a:fld>
            <a:endParaRPr lang="en-US" dirty="0"/>
          </a:p>
        </p:txBody>
      </p:sp>
    </p:spTree>
    <p:extLst>
      <p:ext uri="{BB962C8B-B14F-4D97-AF65-F5344CB8AC3E}">
        <p14:creationId xmlns:p14="http://schemas.microsoft.com/office/powerpoint/2010/main" val="2159925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ysClr val="windowText" lastClr="000000"/>
                </a:solidFill>
              </a:rPr>
              <a:t>No new data</a:t>
            </a:r>
          </a:p>
        </p:txBody>
      </p:sp>
      <p:sp>
        <p:nvSpPr>
          <p:cNvPr id="4" name="Slide Number Placeholder 3"/>
          <p:cNvSpPr>
            <a:spLocks noGrp="1"/>
          </p:cNvSpPr>
          <p:nvPr>
            <p:ph type="sldNum" sz="quarter" idx="10"/>
          </p:nvPr>
        </p:nvSpPr>
        <p:spPr/>
        <p:txBody>
          <a:bodyPr/>
          <a:lstStyle/>
          <a:p>
            <a:fld id="{16D9DCE5-5103-4FC2-A56B-B9D2798A819F}" type="slidenum">
              <a:rPr lang="en-US" smtClean="0"/>
              <a:t>27</a:t>
            </a:fld>
            <a:endParaRPr lang="en-US" dirty="0"/>
          </a:p>
        </p:txBody>
      </p:sp>
    </p:spTree>
    <p:extLst>
      <p:ext uri="{BB962C8B-B14F-4D97-AF65-F5344CB8AC3E}">
        <p14:creationId xmlns:p14="http://schemas.microsoft.com/office/powerpoint/2010/main" val="2300991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 new data</a:t>
            </a:r>
          </a:p>
        </p:txBody>
      </p:sp>
      <p:sp>
        <p:nvSpPr>
          <p:cNvPr id="4" name="Slide Number Placeholder 3"/>
          <p:cNvSpPr>
            <a:spLocks noGrp="1"/>
          </p:cNvSpPr>
          <p:nvPr>
            <p:ph type="sldNum" sz="quarter" idx="10"/>
          </p:nvPr>
        </p:nvSpPr>
        <p:spPr/>
        <p:txBody>
          <a:bodyPr/>
          <a:lstStyle/>
          <a:p>
            <a:fld id="{16D9DCE5-5103-4FC2-A56B-B9D2798A819F}" type="slidenum">
              <a:rPr lang="en-US" smtClean="0"/>
              <a:t>28</a:t>
            </a:fld>
            <a:endParaRPr lang="en-US" dirty="0"/>
          </a:p>
        </p:txBody>
      </p:sp>
    </p:spTree>
    <p:extLst>
      <p:ext uri="{BB962C8B-B14F-4D97-AF65-F5344CB8AC3E}">
        <p14:creationId xmlns:p14="http://schemas.microsoft.com/office/powerpoint/2010/main" val="2725804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 new data</a:t>
            </a:r>
          </a:p>
        </p:txBody>
      </p:sp>
      <p:sp>
        <p:nvSpPr>
          <p:cNvPr id="4" name="Slide Number Placeholder 3"/>
          <p:cNvSpPr>
            <a:spLocks noGrp="1"/>
          </p:cNvSpPr>
          <p:nvPr>
            <p:ph type="sldNum" sz="quarter" idx="10"/>
          </p:nvPr>
        </p:nvSpPr>
        <p:spPr/>
        <p:txBody>
          <a:bodyPr/>
          <a:lstStyle/>
          <a:p>
            <a:fld id="{16D9DCE5-5103-4FC2-A56B-B9D2798A819F}" type="slidenum">
              <a:rPr lang="en-US" smtClean="0"/>
              <a:t>29</a:t>
            </a:fld>
            <a:endParaRPr lang="en-US" dirty="0"/>
          </a:p>
        </p:txBody>
      </p:sp>
    </p:spTree>
    <p:extLst>
      <p:ext uri="{BB962C8B-B14F-4D97-AF65-F5344CB8AC3E}">
        <p14:creationId xmlns:p14="http://schemas.microsoft.com/office/powerpoint/2010/main" val="2983369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a:t>
            </a:r>
            <a:r>
              <a:rPr lang="en-US" b="1" baseline="0" dirty="0"/>
              <a:t> new data</a:t>
            </a:r>
            <a:endParaRPr lang="en-US" b="1" dirty="0"/>
          </a:p>
        </p:txBody>
      </p:sp>
      <p:sp>
        <p:nvSpPr>
          <p:cNvPr id="4" name="Slide Number Placeholder 3"/>
          <p:cNvSpPr>
            <a:spLocks noGrp="1"/>
          </p:cNvSpPr>
          <p:nvPr>
            <p:ph type="sldNum" sz="quarter" idx="10"/>
          </p:nvPr>
        </p:nvSpPr>
        <p:spPr/>
        <p:txBody>
          <a:bodyPr/>
          <a:lstStyle/>
          <a:p>
            <a:fld id="{16D9DCE5-5103-4FC2-A56B-B9D2798A819F}" type="slidenum">
              <a:rPr lang="en-US" smtClean="0"/>
              <a:t>30</a:t>
            </a:fld>
            <a:endParaRPr lang="en-US" dirty="0"/>
          </a:p>
        </p:txBody>
      </p:sp>
    </p:spTree>
    <p:extLst>
      <p:ext uri="{BB962C8B-B14F-4D97-AF65-F5344CB8AC3E}">
        <p14:creationId xmlns:p14="http://schemas.microsoft.com/office/powerpoint/2010/main" val="1823716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2"/>
            <a:ext cx="5608320" cy="4770651"/>
          </a:xfrm>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155069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EB17B3F3-BC25-4A45-97FB-5ECBFE43487B}" type="slidenum">
              <a:rPr lang="en-US" smtClean="0"/>
              <a:t>31</a:t>
            </a:fld>
            <a:endParaRPr lang="en-US"/>
          </a:p>
        </p:txBody>
      </p:sp>
    </p:spTree>
    <p:extLst>
      <p:ext uri="{BB962C8B-B14F-4D97-AF65-F5344CB8AC3E}">
        <p14:creationId xmlns:p14="http://schemas.microsoft.com/office/powerpoint/2010/main" val="1520366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ysClr val="windowText" lastClr="000000"/>
                </a:solidFill>
              </a:rPr>
              <a:t>No new data</a:t>
            </a:r>
          </a:p>
        </p:txBody>
      </p:sp>
      <p:sp>
        <p:nvSpPr>
          <p:cNvPr id="4" name="Slide Number Placeholder 3"/>
          <p:cNvSpPr>
            <a:spLocks noGrp="1"/>
          </p:cNvSpPr>
          <p:nvPr>
            <p:ph type="sldNum" sz="quarter" idx="10"/>
          </p:nvPr>
        </p:nvSpPr>
        <p:spPr/>
        <p:txBody>
          <a:bodyPr/>
          <a:lstStyle/>
          <a:p>
            <a:fld id="{16D9DCE5-5103-4FC2-A56B-B9D2798A819F}" type="slidenum">
              <a:rPr lang="en-US" smtClean="0"/>
              <a:t>32</a:t>
            </a:fld>
            <a:endParaRPr lang="en-US" dirty="0"/>
          </a:p>
        </p:txBody>
      </p:sp>
    </p:spTree>
    <p:extLst>
      <p:ext uri="{BB962C8B-B14F-4D97-AF65-F5344CB8AC3E}">
        <p14:creationId xmlns:p14="http://schemas.microsoft.com/office/powerpoint/2010/main" val="2300991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a:t>
            </a:r>
            <a:r>
              <a:rPr lang="en-US" b="1" baseline="0" dirty="0"/>
              <a:t> new data</a:t>
            </a:r>
            <a:endParaRPr lang="en-US" b="1" dirty="0"/>
          </a:p>
        </p:txBody>
      </p:sp>
      <p:sp>
        <p:nvSpPr>
          <p:cNvPr id="4" name="Slide Number Placeholder 3"/>
          <p:cNvSpPr>
            <a:spLocks noGrp="1"/>
          </p:cNvSpPr>
          <p:nvPr>
            <p:ph type="sldNum" sz="quarter" idx="10"/>
          </p:nvPr>
        </p:nvSpPr>
        <p:spPr/>
        <p:txBody>
          <a:bodyPr/>
          <a:lstStyle/>
          <a:p>
            <a:fld id="{16D9DCE5-5103-4FC2-A56B-B9D2798A819F}" type="slidenum">
              <a:rPr lang="en-US" smtClean="0"/>
              <a:t>33</a:t>
            </a:fld>
            <a:endParaRPr lang="en-US" dirty="0"/>
          </a:p>
        </p:txBody>
      </p:sp>
    </p:spTree>
    <p:extLst>
      <p:ext uri="{BB962C8B-B14F-4D97-AF65-F5344CB8AC3E}">
        <p14:creationId xmlns:p14="http://schemas.microsoft.com/office/powerpoint/2010/main" val="2113655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34</a:t>
            </a:fld>
            <a:endParaRPr lang="en-US" dirty="0"/>
          </a:p>
        </p:txBody>
      </p:sp>
    </p:spTree>
    <p:extLst>
      <p:ext uri="{BB962C8B-B14F-4D97-AF65-F5344CB8AC3E}">
        <p14:creationId xmlns:p14="http://schemas.microsoft.com/office/powerpoint/2010/main" val="1673823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94FEFA-7F39-4FC6-BF2A-605ECD23366E}" type="slidenum">
              <a:rPr lang="en-US" smtClean="0"/>
              <a:t>36</a:t>
            </a:fld>
            <a:endParaRPr lang="en-US"/>
          </a:p>
        </p:txBody>
      </p:sp>
    </p:spTree>
    <p:extLst>
      <p:ext uri="{BB962C8B-B14F-4D97-AF65-F5344CB8AC3E}">
        <p14:creationId xmlns:p14="http://schemas.microsoft.com/office/powerpoint/2010/main" val="1546394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94FEFA-7F39-4FC6-BF2A-605ECD23366E}" type="slidenum">
              <a:rPr lang="en-US" smtClean="0"/>
              <a:t>37</a:t>
            </a:fld>
            <a:endParaRPr lang="en-US"/>
          </a:p>
        </p:txBody>
      </p:sp>
    </p:spTree>
    <p:extLst>
      <p:ext uri="{BB962C8B-B14F-4D97-AF65-F5344CB8AC3E}">
        <p14:creationId xmlns:p14="http://schemas.microsoft.com/office/powerpoint/2010/main" val="1546394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16D9DCE5-5103-4FC2-A56B-B9D2798A819F}" type="slidenum">
              <a:rPr lang="en-US" smtClean="0"/>
              <a:t>4</a:t>
            </a:fld>
            <a:endParaRPr lang="en-US" dirty="0"/>
          </a:p>
        </p:txBody>
      </p:sp>
    </p:spTree>
    <p:extLst>
      <p:ext uri="{BB962C8B-B14F-4D97-AF65-F5344CB8AC3E}">
        <p14:creationId xmlns:p14="http://schemas.microsoft.com/office/powerpoint/2010/main" val="973088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16D9DCE5-5103-4FC2-A56B-B9D2798A819F}" type="slidenum">
              <a:rPr lang="en-US" smtClean="0"/>
              <a:t>5</a:t>
            </a:fld>
            <a:endParaRPr lang="en-US" dirty="0"/>
          </a:p>
        </p:txBody>
      </p:sp>
    </p:spTree>
    <p:extLst>
      <p:ext uri="{BB962C8B-B14F-4D97-AF65-F5344CB8AC3E}">
        <p14:creationId xmlns:p14="http://schemas.microsoft.com/office/powerpoint/2010/main" val="973088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D9DCE5-5103-4FC2-A56B-B9D2798A819F}" type="slidenum">
              <a:rPr lang="en-US" smtClean="0"/>
              <a:t>6</a:t>
            </a:fld>
            <a:endParaRPr lang="en-US" dirty="0"/>
          </a:p>
        </p:txBody>
      </p:sp>
    </p:spTree>
    <p:extLst>
      <p:ext uri="{BB962C8B-B14F-4D97-AF65-F5344CB8AC3E}">
        <p14:creationId xmlns:p14="http://schemas.microsoft.com/office/powerpoint/2010/main" val="973088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1"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7</a:t>
            </a:fld>
            <a:endParaRPr lang="en-US" dirty="0"/>
          </a:p>
        </p:txBody>
      </p:sp>
    </p:spTree>
    <p:extLst>
      <p:ext uri="{BB962C8B-B14F-4D97-AF65-F5344CB8AC3E}">
        <p14:creationId xmlns:p14="http://schemas.microsoft.com/office/powerpoint/2010/main" val="2300991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ysClr val="windowText" lastClr="000000"/>
                </a:solidFill>
              </a:rPr>
              <a:t>No new data</a:t>
            </a:r>
          </a:p>
        </p:txBody>
      </p:sp>
      <p:sp>
        <p:nvSpPr>
          <p:cNvPr id="4" name="Slide Number Placeholder 3"/>
          <p:cNvSpPr>
            <a:spLocks noGrp="1"/>
          </p:cNvSpPr>
          <p:nvPr>
            <p:ph type="sldNum" sz="quarter" idx="10"/>
          </p:nvPr>
        </p:nvSpPr>
        <p:spPr/>
        <p:txBody>
          <a:bodyPr/>
          <a:lstStyle/>
          <a:p>
            <a:fld id="{16D9DCE5-5103-4FC2-A56B-B9D2798A819F}" type="slidenum">
              <a:rPr lang="en-US" smtClean="0"/>
              <a:t>8</a:t>
            </a:fld>
            <a:endParaRPr lang="en-US" dirty="0"/>
          </a:p>
        </p:txBody>
      </p:sp>
    </p:spTree>
    <p:extLst>
      <p:ext uri="{BB962C8B-B14F-4D97-AF65-F5344CB8AC3E}">
        <p14:creationId xmlns:p14="http://schemas.microsoft.com/office/powerpoint/2010/main" val="2300991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9</a:t>
            </a:fld>
            <a:endParaRPr lang="en-US" dirty="0"/>
          </a:p>
        </p:txBody>
      </p:sp>
    </p:spTree>
    <p:extLst>
      <p:ext uri="{BB962C8B-B14F-4D97-AF65-F5344CB8AC3E}">
        <p14:creationId xmlns:p14="http://schemas.microsoft.com/office/powerpoint/2010/main" val="2300991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1">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2" name="Title 1"/>
          <p:cNvSpPr>
            <a:spLocks noGrp="1"/>
          </p:cNvSpPr>
          <p:nvPr>
            <p:ph type="ctrTitle" hasCustomPrompt="1"/>
          </p:nvPr>
        </p:nvSpPr>
        <p:spPr>
          <a:xfrm>
            <a:off x="1044477" y="2012873"/>
            <a:ext cx="7783996" cy="1421928"/>
          </a:xfrm>
        </p:spPr>
        <p:txBody>
          <a:bodyPr anchor="b">
            <a:spAutoFit/>
          </a:bodyPr>
          <a:lstStyle>
            <a:lvl1pPr algn="l">
              <a:lnSpc>
                <a:spcPct val="80000"/>
              </a:lnSpc>
              <a:defRPr sz="54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044477" y="3665825"/>
            <a:ext cx="7783996" cy="387798"/>
          </a:xfrm>
          <a:prstGeom prst="rect">
            <a:avLst/>
          </a:prstGeom>
        </p:spPr>
        <p:txBody>
          <a:bodyPr wrap="square" anchor="t">
            <a:spAutoFit/>
          </a:bodyPr>
          <a:lstStyle>
            <a:lvl1pPr marL="0" indent="0" algn="l">
              <a:lnSpc>
                <a:spcPct val="80000"/>
              </a:lnSpc>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3653733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ontent +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7"/>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609600" y="1253408"/>
            <a:ext cx="10969625" cy="363176"/>
          </a:xfrm>
          <a:prstGeom prst="rect">
            <a:avLst/>
          </a:prstGeom>
        </p:spPr>
        <p:txBody>
          <a:bodyPr>
            <a:spAutoFit/>
          </a:bodyPr>
          <a:lstStyle>
            <a:lvl1pPr marL="0" indent="0">
              <a:lnSpc>
                <a:spcPct val="80000"/>
              </a:lnSpc>
              <a:buNone/>
              <a:defRPr sz="2200">
                <a:latin typeface="Arial" panose="020B0604020202020204" pitchFamily="34" charset="0"/>
                <a:cs typeface="Arial" panose="020B0604020202020204" pitchFamily="34" charset="0"/>
              </a:defRPr>
            </a:lvl1pPr>
            <a:lvl2pPr marL="0" indent="0">
              <a:buNone/>
              <a:defRPr sz="2600"/>
            </a:lvl2pPr>
            <a:lvl3pPr marL="0" indent="0">
              <a:buNone/>
              <a:defRPr sz="2600"/>
            </a:lvl3pPr>
            <a:lvl4pPr marL="0" indent="0">
              <a:buNone/>
              <a:defRPr sz="2600"/>
            </a:lvl4pPr>
            <a:lvl5pPr marL="0" indent="0">
              <a:buNone/>
              <a:defRPr sz="2600"/>
            </a:lvl5pPr>
          </a:lstStyle>
          <a:p>
            <a:pPr lvl="0"/>
            <a:r>
              <a:rPr lang="en-US" dirty="0"/>
              <a:t>CLICK TO EDIT MASTER TEXT STYLES</a:t>
            </a:r>
          </a:p>
        </p:txBody>
      </p:sp>
      <p:pic>
        <p:nvPicPr>
          <p:cNvPr id="7" name="Picture 6"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4" y="6154845"/>
            <a:ext cx="1862852" cy="548640"/>
          </a:xfrm>
          <a:prstGeom prst="rect">
            <a:avLst/>
          </a:prstGeom>
          <a:noFill/>
          <a:ln>
            <a:noFill/>
          </a:ln>
        </p:spPr>
      </p:pic>
    </p:spTree>
    <p:extLst>
      <p:ext uri="{BB962C8B-B14F-4D97-AF65-F5344CB8AC3E}">
        <p14:creationId xmlns:p14="http://schemas.microsoft.com/office/powerpoint/2010/main" val="145731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7"/>
            <a:ext cx="10969943" cy="461665"/>
          </a:xfrm>
        </p:spPr>
        <p:txBody>
          <a:bodyPr/>
          <a:lstStyle>
            <a:lvl1pPr>
              <a:lnSpc>
                <a:spcPct val="80000"/>
              </a:lnSpc>
              <a:defRPr sz="30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9468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1A">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10" name="Title 1"/>
          <p:cNvSpPr>
            <a:spLocks noGrp="1"/>
          </p:cNvSpPr>
          <p:nvPr>
            <p:ph type="ctrTitle" hasCustomPrompt="1"/>
          </p:nvPr>
        </p:nvSpPr>
        <p:spPr>
          <a:xfrm>
            <a:off x="1044477" y="2223881"/>
            <a:ext cx="7783996" cy="1421928"/>
          </a:xfrm>
        </p:spPr>
        <p:txBody>
          <a:bodyPr anchor="ctr">
            <a:spAutoFit/>
          </a:bodyPr>
          <a:lstStyle>
            <a:lvl1pPr algn="l">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1456732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B">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10" name="Title 1"/>
          <p:cNvSpPr>
            <a:spLocks noGrp="1"/>
          </p:cNvSpPr>
          <p:nvPr>
            <p:ph type="ctrTitle" hasCustomPrompt="1"/>
          </p:nvPr>
        </p:nvSpPr>
        <p:spPr>
          <a:xfrm>
            <a:off x="1672382" y="2223881"/>
            <a:ext cx="7783996" cy="1421928"/>
          </a:xfrm>
        </p:spPr>
        <p:txBody>
          <a:bodyPr anchor="ctr">
            <a:spAutoFit/>
          </a:bodyPr>
          <a:lstStyle>
            <a:lvl1pPr algn="r">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2453340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A">
    <p:spTree>
      <p:nvGrpSpPr>
        <p:cNvPr id="1" name=""/>
        <p:cNvGrpSpPr/>
        <p:nvPr/>
      </p:nvGrpSpPr>
      <p:grpSpPr>
        <a:xfrm>
          <a:off x="0" y="0"/>
          <a:ext cx="0" cy="0"/>
          <a:chOff x="0" y="0"/>
          <a:chExt cx="0" cy="0"/>
        </a:xfrm>
      </p:grpSpPr>
      <p:pic>
        <p:nvPicPr>
          <p:cNvPr id="3" name="Picture 2"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sp>
        <p:nvSpPr>
          <p:cNvPr id="2" name="Title 1"/>
          <p:cNvSpPr>
            <a:spLocks noGrp="1"/>
          </p:cNvSpPr>
          <p:nvPr>
            <p:ph type="title" hasCustomPrompt="1"/>
          </p:nvPr>
        </p:nvSpPr>
        <p:spPr>
          <a:xfrm>
            <a:off x="1112362" y="2415025"/>
            <a:ext cx="7288688" cy="2086725"/>
          </a:xfrm>
        </p:spPr>
        <p:txBody>
          <a:bodyPr anchor="ctr"/>
          <a:lstStyle>
            <a:lvl1pPr>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3989909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2B">
    <p:spTree>
      <p:nvGrpSpPr>
        <p:cNvPr id="1" name=""/>
        <p:cNvGrpSpPr/>
        <p:nvPr/>
      </p:nvGrpSpPr>
      <p:grpSpPr>
        <a:xfrm>
          <a:off x="0" y="0"/>
          <a:ext cx="0" cy="0"/>
          <a:chOff x="0" y="0"/>
          <a:chExt cx="0" cy="0"/>
        </a:xfrm>
      </p:grpSpPr>
      <p:pic>
        <p:nvPicPr>
          <p:cNvPr id="5" name="Picture 4"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pic>
        <p:nvPicPr>
          <p:cNvPr id="6" name="Picture 5"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
        <p:nvSpPr>
          <p:cNvPr id="2" name="Title 1"/>
          <p:cNvSpPr>
            <a:spLocks noGrp="1"/>
          </p:cNvSpPr>
          <p:nvPr>
            <p:ph type="title" hasCustomPrompt="1"/>
          </p:nvPr>
        </p:nvSpPr>
        <p:spPr>
          <a:xfrm>
            <a:off x="863602" y="2791903"/>
            <a:ext cx="7683500" cy="1274195"/>
          </a:xfrm>
        </p:spPr>
        <p:txBody>
          <a:bodyPr anchor="ctr"/>
          <a:lstStyle>
            <a:lvl1pPr algn="r">
              <a:lnSpc>
                <a:spcPct val="80000"/>
              </a:lnSpc>
              <a:defRPr sz="48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433834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3A">
    <p:spTree>
      <p:nvGrpSpPr>
        <p:cNvPr id="1" name=""/>
        <p:cNvGrpSpPr/>
        <p:nvPr/>
      </p:nvGrpSpPr>
      <p:grpSpPr>
        <a:xfrm>
          <a:off x="0" y="0"/>
          <a:ext cx="0" cy="0"/>
          <a:chOff x="0" y="0"/>
          <a:chExt cx="0" cy="0"/>
        </a:xfrm>
      </p:grpSpPr>
      <p:pic>
        <p:nvPicPr>
          <p:cNvPr id="5" name="Picture 4" descr="15_007_01_04_01_006.jpg"/>
          <p:cNvPicPr>
            <a:picLocks noChangeAspect="1"/>
          </p:cNvPicPr>
          <p:nvPr userDrawn="1"/>
        </p:nvPicPr>
        <p:blipFill rotWithShape="1">
          <a:blip r:embed="rId2">
            <a:extLst>
              <a:ext uri="{28A0092B-C50C-407E-A947-70E740481C1C}">
                <a14:useLocalDpi xmlns:a14="http://schemas.microsoft.com/office/drawing/2010/main" val="0"/>
              </a:ext>
            </a:extLst>
          </a:blip>
          <a:srcRect t="15455"/>
          <a:stretch/>
        </p:blipFill>
        <p:spPr>
          <a:xfrm>
            <a:off x="2" y="0"/>
            <a:ext cx="12188826" cy="6858000"/>
          </a:xfrm>
          <a:prstGeom prst="rect">
            <a:avLst/>
          </a:prstGeom>
          <a:noFill/>
          <a:ln>
            <a:noFill/>
          </a:ln>
        </p:spPr>
      </p:pic>
      <p:sp>
        <p:nvSpPr>
          <p:cNvPr id="2" name="Title 1"/>
          <p:cNvSpPr>
            <a:spLocks noGrp="1"/>
          </p:cNvSpPr>
          <p:nvPr>
            <p:ph type="title" hasCustomPrompt="1"/>
          </p:nvPr>
        </p:nvSpPr>
        <p:spPr>
          <a:xfrm>
            <a:off x="1066801" y="1666742"/>
            <a:ext cx="3949699" cy="1569660"/>
          </a:xfrm>
        </p:spPr>
        <p:txBody>
          <a:bodyPr anchor="t"/>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790666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3B">
    <p:spTree>
      <p:nvGrpSpPr>
        <p:cNvPr id="1" name=""/>
        <p:cNvGrpSpPr/>
        <p:nvPr/>
      </p:nvGrpSpPr>
      <p:grpSpPr>
        <a:xfrm>
          <a:off x="0" y="0"/>
          <a:ext cx="0" cy="0"/>
          <a:chOff x="0" y="0"/>
          <a:chExt cx="0" cy="0"/>
        </a:xfrm>
      </p:grpSpPr>
      <p:pic>
        <p:nvPicPr>
          <p:cNvPr id="6" name="Picture 5"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3884" r="37265" b="5515"/>
          <a:stretch/>
        </p:blipFill>
        <p:spPr>
          <a:xfrm>
            <a:off x="1" y="386816"/>
            <a:ext cx="6056504" cy="6471184"/>
          </a:xfrm>
          <a:prstGeom prst="rect">
            <a:avLst/>
          </a:prstGeom>
          <a:noFill/>
          <a:ln>
            <a:noFill/>
          </a:ln>
        </p:spPr>
      </p:pic>
      <p:sp>
        <p:nvSpPr>
          <p:cNvPr id="2" name="Title 1"/>
          <p:cNvSpPr>
            <a:spLocks noGrp="1"/>
          </p:cNvSpPr>
          <p:nvPr>
            <p:ph type="title" hasCustomPrompt="1"/>
          </p:nvPr>
        </p:nvSpPr>
        <p:spPr>
          <a:xfrm>
            <a:off x="6223187" y="3865206"/>
            <a:ext cx="4578163" cy="830997"/>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10184884" y="6154845"/>
            <a:ext cx="1862852" cy="548640"/>
          </a:xfrm>
          <a:prstGeom prst="rect">
            <a:avLst/>
          </a:prstGeom>
          <a:noFill/>
          <a:ln>
            <a:noFill/>
          </a:ln>
        </p:spPr>
      </p:pic>
    </p:spTree>
    <p:extLst>
      <p:ext uri="{BB962C8B-B14F-4D97-AF65-F5344CB8AC3E}">
        <p14:creationId xmlns:p14="http://schemas.microsoft.com/office/powerpoint/2010/main" val="4028573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3C">
    <p:spTree>
      <p:nvGrpSpPr>
        <p:cNvPr id="1" name=""/>
        <p:cNvGrpSpPr/>
        <p:nvPr/>
      </p:nvGrpSpPr>
      <p:grpSpPr>
        <a:xfrm>
          <a:off x="0" y="0"/>
          <a:ext cx="0" cy="0"/>
          <a:chOff x="0" y="0"/>
          <a:chExt cx="0" cy="0"/>
        </a:xfrm>
      </p:grpSpPr>
      <p:pic>
        <p:nvPicPr>
          <p:cNvPr id="8" name="Picture 7"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3722" t="20098" b="8185"/>
          <a:stretch/>
        </p:blipFill>
        <p:spPr>
          <a:xfrm>
            <a:off x="0" y="-1"/>
            <a:ext cx="12188825" cy="6858001"/>
          </a:xfrm>
          <a:prstGeom prst="rect">
            <a:avLst/>
          </a:prstGeom>
        </p:spPr>
      </p:pic>
      <p:sp>
        <p:nvSpPr>
          <p:cNvPr id="2" name="Title 1"/>
          <p:cNvSpPr>
            <a:spLocks noGrp="1"/>
          </p:cNvSpPr>
          <p:nvPr>
            <p:ph type="title" hasCustomPrompt="1"/>
          </p:nvPr>
        </p:nvSpPr>
        <p:spPr>
          <a:xfrm>
            <a:off x="6956693" y="3130830"/>
            <a:ext cx="3997057" cy="1200329"/>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81281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3D">
    <p:spTree>
      <p:nvGrpSpPr>
        <p:cNvPr id="1" name=""/>
        <p:cNvGrpSpPr/>
        <p:nvPr/>
      </p:nvGrpSpPr>
      <p:grpSpPr>
        <a:xfrm>
          <a:off x="0" y="0"/>
          <a:ext cx="0" cy="0"/>
          <a:chOff x="0" y="0"/>
          <a:chExt cx="0" cy="0"/>
        </a:xfrm>
      </p:grpSpPr>
      <p:pic>
        <p:nvPicPr>
          <p:cNvPr id="9" name="Picture 8" descr="15_007_01_02_02_026.jpg"/>
          <p:cNvPicPr>
            <a:picLocks noChangeAspect="1"/>
          </p:cNvPicPr>
          <p:nvPr userDrawn="1"/>
        </p:nvPicPr>
        <p:blipFill rotWithShape="1">
          <a:blip r:embed="rId2">
            <a:extLst>
              <a:ext uri="{28A0092B-C50C-407E-A947-70E740481C1C}">
                <a14:useLocalDpi xmlns:a14="http://schemas.microsoft.com/office/drawing/2010/main" val="0"/>
              </a:ext>
            </a:extLst>
          </a:blip>
          <a:srcRect l="10815" t="18449" r="4358" b="10133"/>
          <a:stretch/>
        </p:blipFill>
        <p:spPr>
          <a:xfrm>
            <a:off x="0" y="0"/>
            <a:ext cx="12188825" cy="6858000"/>
          </a:xfrm>
          <a:prstGeom prst="rect">
            <a:avLst/>
          </a:prstGeom>
        </p:spPr>
      </p:pic>
      <p:sp>
        <p:nvSpPr>
          <p:cNvPr id="2" name="Title 1"/>
          <p:cNvSpPr>
            <a:spLocks noGrp="1"/>
          </p:cNvSpPr>
          <p:nvPr>
            <p:ph type="title" hasCustomPrompt="1"/>
          </p:nvPr>
        </p:nvSpPr>
        <p:spPr>
          <a:xfrm>
            <a:off x="3516296" y="1220737"/>
            <a:ext cx="8316212" cy="1175706"/>
          </a:xfrm>
        </p:spPr>
        <p:txBody>
          <a:bodyPr anchor="t"/>
          <a:lstStyle>
            <a:lvl1pPr algn="r">
              <a:lnSpc>
                <a:spcPct val="80000"/>
              </a:lnSpc>
              <a:defRPr sz="44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7612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2">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2" name="Title 1"/>
          <p:cNvSpPr>
            <a:spLocks noGrp="1"/>
          </p:cNvSpPr>
          <p:nvPr>
            <p:ph type="ctrTitle" hasCustomPrompt="1"/>
          </p:nvPr>
        </p:nvSpPr>
        <p:spPr>
          <a:xfrm>
            <a:off x="1588310" y="1200342"/>
            <a:ext cx="7783996" cy="2234458"/>
          </a:xfrm>
        </p:spPr>
        <p:txBody>
          <a:bodyPr anchor="b">
            <a:spAutoFit/>
          </a:bodyPr>
          <a:lstStyle>
            <a:lvl1pPr algn="r">
              <a:lnSpc>
                <a:spcPct val="80000"/>
              </a:lnSpc>
              <a:defRPr sz="5800">
                <a:solidFill>
                  <a:schemeClr val="tx1"/>
                </a:solidFill>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88310" y="3665825"/>
            <a:ext cx="7783996" cy="338554"/>
          </a:xfrm>
          <a:prstGeom prst="rect">
            <a:avLst/>
          </a:prstGeom>
        </p:spPr>
        <p:txBody>
          <a:bodyPr wrap="square" anchor="t">
            <a:spAutoFit/>
          </a:bodyPr>
          <a:lstStyle>
            <a:lvl1pPr marL="0" indent="0" algn="r">
              <a:lnSpc>
                <a:spcPct val="8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3905567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3E">
    <p:spTree>
      <p:nvGrpSpPr>
        <p:cNvPr id="1" name=""/>
        <p:cNvGrpSpPr/>
        <p:nvPr/>
      </p:nvGrpSpPr>
      <p:grpSpPr>
        <a:xfrm>
          <a:off x="0" y="0"/>
          <a:ext cx="0" cy="0"/>
          <a:chOff x="0" y="0"/>
          <a:chExt cx="0" cy="0"/>
        </a:xfrm>
      </p:grpSpPr>
      <p:pic>
        <p:nvPicPr>
          <p:cNvPr id="7" name="Picture 6" descr="15_007_01_04_01_020.jpg"/>
          <p:cNvPicPr>
            <a:picLocks noChangeAspect="1"/>
          </p:cNvPicPr>
          <p:nvPr userDrawn="1"/>
        </p:nvPicPr>
        <p:blipFill rotWithShape="1">
          <a:blip r:embed="rId2">
            <a:extLst>
              <a:ext uri="{28A0092B-C50C-407E-A947-70E740481C1C}">
                <a14:useLocalDpi xmlns:a14="http://schemas.microsoft.com/office/drawing/2010/main" val="0"/>
              </a:ext>
            </a:extLst>
          </a:blip>
          <a:srcRect l="4054" r="15715" b="1824"/>
          <a:stretch/>
        </p:blipFill>
        <p:spPr>
          <a:xfrm>
            <a:off x="-12743" y="0"/>
            <a:ext cx="8267744" cy="6858000"/>
          </a:xfrm>
          <a:prstGeom prst="rect">
            <a:avLst/>
          </a:prstGeom>
          <a:solidFill>
            <a:srgbClr val="F2F0F6"/>
          </a:solidFill>
        </p:spPr>
      </p:pic>
      <p:sp>
        <p:nvSpPr>
          <p:cNvPr id="8" name="Freeform 7"/>
          <p:cNvSpPr/>
          <p:nvPr userDrawn="1"/>
        </p:nvSpPr>
        <p:spPr>
          <a:xfrm>
            <a:off x="8104347" y="0"/>
            <a:ext cx="247174" cy="6858000"/>
          </a:xfrm>
          <a:custGeom>
            <a:avLst/>
            <a:gdLst>
              <a:gd name="connsiteX0" fmla="*/ 228600 w 228600"/>
              <a:gd name="connsiteY0" fmla="*/ 12700 h 6858000"/>
              <a:gd name="connsiteX1" fmla="*/ 76200 w 228600"/>
              <a:gd name="connsiteY1" fmla="*/ 12700 h 6858000"/>
              <a:gd name="connsiteX2" fmla="*/ 0 w 228600"/>
              <a:gd name="connsiteY2" fmla="*/ 6858000 h 6858000"/>
              <a:gd name="connsiteX3" fmla="*/ 228600 w 228600"/>
              <a:gd name="connsiteY3" fmla="*/ 6858000 h 6858000"/>
              <a:gd name="connsiteX4" fmla="*/ 228600 w 228600"/>
              <a:gd name="connsiteY4" fmla="*/ 0 h 6858000"/>
              <a:gd name="connsiteX0" fmla="*/ 259080 w 259080"/>
              <a:gd name="connsiteY0" fmla="*/ 12700 h 6858000"/>
              <a:gd name="connsiteX1" fmla="*/ 106680 w 259080"/>
              <a:gd name="connsiteY1" fmla="*/ 12700 h 6858000"/>
              <a:gd name="connsiteX2" fmla="*/ 0 w 259080"/>
              <a:gd name="connsiteY2" fmla="*/ 6850380 h 6858000"/>
              <a:gd name="connsiteX3" fmla="*/ 259080 w 259080"/>
              <a:gd name="connsiteY3" fmla="*/ 6858000 h 6858000"/>
              <a:gd name="connsiteX4" fmla="*/ 259080 w 259080"/>
              <a:gd name="connsiteY4" fmla="*/ 0 h 6858000"/>
              <a:gd name="connsiteX0" fmla="*/ 251936 w 251936"/>
              <a:gd name="connsiteY0" fmla="*/ 12700 h 6858000"/>
              <a:gd name="connsiteX1" fmla="*/ 99536 w 251936"/>
              <a:gd name="connsiteY1" fmla="*/ 12700 h 6858000"/>
              <a:gd name="connsiteX2" fmla="*/ 0 w 251936"/>
              <a:gd name="connsiteY2" fmla="*/ 6857524 h 6858000"/>
              <a:gd name="connsiteX3" fmla="*/ 251936 w 251936"/>
              <a:gd name="connsiteY3" fmla="*/ 6858000 h 6858000"/>
              <a:gd name="connsiteX4" fmla="*/ 251936 w 251936"/>
              <a:gd name="connsiteY4" fmla="*/ 0 h 6858000"/>
              <a:gd name="connsiteX0" fmla="*/ 247174 w 247174"/>
              <a:gd name="connsiteY0" fmla="*/ 12700 h 6858000"/>
              <a:gd name="connsiteX1" fmla="*/ 94774 w 247174"/>
              <a:gd name="connsiteY1" fmla="*/ 12700 h 6858000"/>
              <a:gd name="connsiteX2" fmla="*/ 0 w 247174"/>
              <a:gd name="connsiteY2" fmla="*/ 6857524 h 6858000"/>
              <a:gd name="connsiteX3" fmla="*/ 247174 w 247174"/>
              <a:gd name="connsiteY3" fmla="*/ 6858000 h 6858000"/>
              <a:gd name="connsiteX4" fmla="*/ 247174 w 2471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6858000">
                <a:moveTo>
                  <a:pt x="247174" y="12700"/>
                </a:moveTo>
                <a:lnTo>
                  <a:pt x="94774" y="12700"/>
                </a:lnTo>
                <a:lnTo>
                  <a:pt x="0" y="6857524"/>
                </a:lnTo>
                <a:lnTo>
                  <a:pt x="247174" y="6858000"/>
                </a:lnTo>
                <a:lnTo>
                  <a:pt x="247174" y="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hasCustomPrompt="1"/>
          </p:nvPr>
        </p:nvSpPr>
        <p:spPr>
          <a:xfrm>
            <a:off x="8370570" y="3672746"/>
            <a:ext cx="3461938" cy="1200329"/>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62722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3F">
    <p:spTree>
      <p:nvGrpSpPr>
        <p:cNvPr id="1" name=""/>
        <p:cNvGrpSpPr/>
        <p:nvPr/>
      </p:nvGrpSpPr>
      <p:grpSpPr>
        <a:xfrm>
          <a:off x="0" y="0"/>
          <a:ext cx="0" cy="0"/>
          <a:chOff x="0" y="0"/>
          <a:chExt cx="0" cy="0"/>
        </a:xfrm>
      </p:grpSpPr>
      <p:pic>
        <p:nvPicPr>
          <p:cNvPr id="5" name="Picture 4" descr="15_007_01_04_01_006.jpg"/>
          <p:cNvPicPr>
            <a:picLocks noChangeAspect="1"/>
          </p:cNvPicPr>
          <p:nvPr userDrawn="1"/>
        </p:nvPicPr>
        <p:blipFill rotWithShape="1">
          <a:blip r:embed="rId2">
            <a:extLst>
              <a:ext uri="{28A0092B-C50C-407E-A947-70E740481C1C}">
                <a14:useLocalDpi xmlns:a14="http://schemas.microsoft.com/office/drawing/2010/main" val="0"/>
              </a:ext>
            </a:extLst>
          </a:blip>
          <a:srcRect t="15455"/>
          <a:stretch/>
        </p:blipFill>
        <p:spPr>
          <a:xfrm>
            <a:off x="2" y="0"/>
            <a:ext cx="12188826" cy="6858000"/>
          </a:xfrm>
          <a:prstGeom prst="rect">
            <a:avLst/>
          </a:prstGeom>
          <a:noFill/>
          <a:ln>
            <a:noFill/>
          </a:ln>
        </p:spPr>
      </p:pic>
      <p:sp>
        <p:nvSpPr>
          <p:cNvPr id="2" name="Title 1"/>
          <p:cNvSpPr>
            <a:spLocks noGrp="1"/>
          </p:cNvSpPr>
          <p:nvPr>
            <p:ph type="title" hasCustomPrompt="1"/>
          </p:nvPr>
        </p:nvSpPr>
        <p:spPr>
          <a:xfrm>
            <a:off x="1219201" y="2507554"/>
            <a:ext cx="3949699" cy="1569660"/>
          </a:xfrm>
        </p:spPr>
        <p:txBody>
          <a:bodyPr anchor="t"/>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71251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3F">
    <p:spTree>
      <p:nvGrpSpPr>
        <p:cNvPr id="1" name=""/>
        <p:cNvGrpSpPr/>
        <p:nvPr/>
      </p:nvGrpSpPr>
      <p:grpSpPr>
        <a:xfrm>
          <a:off x="0" y="0"/>
          <a:ext cx="0" cy="0"/>
          <a:chOff x="0" y="0"/>
          <a:chExt cx="0" cy="0"/>
        </a:xfrm>
      </p:grpSpPr>
      <p:pic>
        <p:nvPicPr>
          <p:cNvPr id="4" name="Picture 3" descr="15_007_01_04_01_02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824" cy="6858000"/>
          </a:xfrm>
          <a:prstGeom prst="rect">
            <a:avLst/>
          </a:prstGeom>
        </p:spPr>
      </p:pic>
      <p:sp>
        <p:nvSpPr>
          <p:cNvPr id="2" name="Title 1"/>
          <p:cNvSpPr>
            <a:spLocks noGrp="1"/>
          </p:cNvSpPr>
          <p:nvPr>
            <p:ph type="title" hasCustomPrompt="1"/>
          </p:nvPr>
        </p:nvSpPr>
        <p:spPr>
          <a:xfrm>
            <a:off x="7894528" y="2967060"/>
            <a:ext cx="3949699" cy="1126462"/>
          </a:xfrm>
        </p:spPr>
        <p:txBody>
          <a:bodyPr anchor="t"/>
          <a:lstStyle>
            <a:lvl1pPr algn="l">
              <a:lnSpc>
                <a:spcPct val="80000"/>
              </a:lnSpc>
              <a:defRPr sz="28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96944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G">
    <p:spTree>
      <p:nvGrpSpPr>
        <p:cNvPr id="1" name=""/>
        <p:cNvGrpSpPr/>
        <p:nvPr/>
      </p:nvGrpSpPr>
      <p:grpSpPr>
        <a:xfrm>
          <a:off x="0" y="0"/>
          <a:ext cx="0" cy="0"/>
          <a:chOff x="0" y="0"/>
          <a:chExt cx="0" cy="0"/>
        </a:xfrm>
      </p:grpSpPr>
      <p:pic>
        <p:nvPicPr>
          <p:cNvPr id="7" name="Picture 6" descr="15_007_01_05_05_005.jpg"/>
          <p:cNvPicPr>
            <a:picLocks noChangeAspect="1"/>
          </p:cNvPicPr>
          <p:nvPr userDrawn="1"/>
        </p:nvPicPr>
        <p:blipFill rotWithShape="1">
          <a:blip r:embed="rId2">
            <a:extLst>
              <a:ext uri="{28A0092B-C50C-407E-A947-70E740481C1C}">
                <a14:useLocalDpi xmlns:a14="http://schemas.microsoft.com/office/drawing/2010/main" val="0"/>
              </a:ext>
            </a:extLst>
          </a:blip>
          <a:srcRect t="6759" r="3236" b="9725"/>
          <a:stretch/>
        </p:blipFill>
        <p:spPr>
          <a:xfrm>
            <a:off x="-28647" y="0"/>
            <a:ext cx="12246119" cy="6858000"/>
          </a:xfrm>
          <a:prstGeom prst="rect">
            <a:avLst/>
          </a:prstGeom>
          <a:solidFill>
            <a:srgbClr val="F2F0F6"/>
          </a:solidFill>
        </p:spPr>
      </p:pic>
      <p:sp>
        <p:nvSpPr>
          <p:cNvPr id="2" name="Title 1"/>
          <p:cNvSpPr>
            <a:spLocks noGrp="1"/>
          </p:cNvSpPr>
          <p:nvPr>
            <p:ph type="title" hasCustomPrompt="1"/>
          </p:nvPr>
        </p:nvSpPr>
        <p:spPr>
          <a:xfrm>
            <a:off x="1095374" y="3638196"/>
            <a:ext cx="3914770" cy="1311128"/>
          </a:xfrm>
        </p:spPr>
        <p:txBody>
          <a:bodyPr anchor="t"/>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65227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7"/>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723741" y="1251049"/>
            <a:ext cx="6838996" cy="4578253"/>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endParaRPr lang="en-US" dirty="0"/>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4" y="6154845"/>
            <a:ext cx="1862852" cy="548640"/>
          </a:xfrm>
          <a:prstGeom prst="rect">
            <a:avLst/>
          </a:prstGeom>
          <a:noFill/>
          <a:ln>
            <a:noFill/>
          </a:ln>
        </p:spPr>
      </p:pic>
    </p:spTree>
    <p:extLst>
      <p:ext uri="{BB962C8B-B14F-4D97-AF65-F5344CB8AC3E}">
        <p14:creationId xmlns:p14="http://schemas.microsoft.com/office/powerpoint/2010/main" val="987824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ayout 3">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961" y="1476375"/>
            <a:ext cx="5165730" cy="3441669"/>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6291137" y="1476375"/>
            <a:ext cx="5165853" cy="34417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609441" y="615307"/>
            <a:ext cx="10969943" cy="461665"/>
          </a:xfrm>
        </p:spPr>
        <p:txBody>
          <a:bodyPr/>
          <a:lstStyle>
            <a:lvl1pPr>
              <a:lnSpc>
                <a:spcPct val="80000"/>
              </a:lnSpc>
              <a:defRPr sz="3000" b="1" i="0">
                <a:solidFill>
                  <a:schemeClr val="tx1"/>
                </a:solidFill>
              </a:defRPr>
            </a:lvl1pPr>
          </a:lstStyle>
          <a:p>
            <a:r>
              <a:rPr lang="en-US" dirty="0"/>
              <a:t>CLICK TO EDIT MASTER TITLE STYLE</a:t>
            </a:r>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4" y="6154845"/>
            <a:ext cx="1862852" cy="548640"/>
          </a:xfrm>
          <a:prstGeom prst="rect">
            <a:avLst/>
          </a:prstGeom>
          <a:noFill/>
          <a:ln>
            <a:noFill/>
          </a:ln>
        </p:spPr>
      </p:pic>
    </p:spTree>
    <p:extLst>
      <p:ext uri="{BB962C8B-B14F-4D97-AF65-F5344CB8AC3E}">
        <p14:creationId xmlns:p14="http://schemas.microsoft.com/office/powerpoint/2010/main" val="3909272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ayout 4">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9442" y="1764936"/>
            <a:ext cx="3474720" cy="2864583"/>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4357054" y="1764921"/>
            <a:ext cx="3474720" cy="286460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609441" y="615307"/>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6" name="Picture Placeholder 5"/>
          <p:cNvSpPr>
            <a:spLocks noGrp="1"/>
          </p:cNvSpPr>
          <p:nvPr>
            <p:ph type="pic" sz="quarter" idx="12"/>
          </p:nvPr>
        </p:nvSpPr>
        <p:spPr>
          <a:xfrm>
            <a:off x="8104664" y="1764921"/>
            <a:ext cx="3474720" cy="286460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pic>
        <p:nvPicPr>
          <p:cNvPr id="7" name="Picture 6"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4" y="6154845"/>
            <a:ext cx="1862852" cy="548640"/>
          </a:xfrm>
          <a:prstGeom prst="rect">
            <a:avLst/>
          </a:prstGeom>
          <a:noFill/>
          <a:ln>
            <a:noFill/>
          </a:ln>
        </p:spPr>
      </p:pic>
    </p:spTree>
    <p:extLst>
      <p:ext uri="{BB962C8B-B14F-4D97-AF65-F5344CB8AC3E}">
        <p14:creationId xmlns:p14="http://schemas.microsoft.com/office/powerpoint/2010/main" val="1589576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instein Logo Lock-u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7"/>
            <a:ext cx="10969943" cy="461665"/>
          </a:xfrm>
        </p:spPr>
        <p:txBody>
          <a:bodyPr/>
          <a:lstStyle>
            <a:lvl1pPr>
              <a:lnSpc>
                <a:spcPct val="80000"/>
              </a:lnSpc>
              <a:defRPr sz="3000" b="1">
                <a:solidFill>
                  <a:schemeClr val="tx1"/>
                </a:solidFill>
              </a:defRPr>
            </a:lvl1pPr>
          </a:lstStyle>
          <a:p>
            <a:r>
              <a:rPr lang="en-US" dirty="0"/>
              <a:t>CLICK TO EDIT MASTER TITLE STYLE</a:t>
            </a:r>
          </a:p>
        </p:txBody>
      </p:sp>
      <p:grpSp>
        <p:nvGrpSpPr>
          <p:cNvPr id="4" name="Group 3"/>
          <p:cNvGrpSpPr/>
          <p:nvPr userDrawn="1"/>
        </p:nvGrpSpPr>
        <p:grpSpPr>
          <a:xfrm>
            <a:off x="8347406" y="6064247"/>
            <a:ext cx="3700329" cy="663582"/>
            <a:chOff x="8347406" y="6064247"/>
            <a:chExt cx="3700329" cy="663582"/>
          </a:xfrm>
        </p:grpSpPr>
        <p:pic>
          <p:nvPicPr>
            <p:cNvPr id="8" name="Picture 7"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3" y="6154845"/>
              <a:ext cx="1862852" cy="548640"/>
            </a:xfrm>
            <a:prstGeom prst="rect">
              <a:avLst/>
            </a:prstGeom>
            <a:noFill/>
            <a:ln>
              <a:noFill/>
            </a:ln>
          </p:spPr>
        </p:pic>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347406" y="6221796"/>
              <a:ext cx="1364846" cy="40973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9967002" y="6064247"/>
              <a:ext cx="0" cy="6635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59934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DM Wal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1" y="0"/>
            <a:ext cx="12185903" cy="6858000"/>
          </a:xfrm>
          <a:prstGeom prst="rect">
            <a:avLst/>
          </a:prstGeom>
          <a:noFill/>
          <a:ln>
            <a:noFill/>
          </a:ln>
        </p:spPr>
      </p:pic>
    </p:spTree>
    <p:extLst>
      <p:ext uri="{BB962C8B-B14F-4D97-AF65-F5344CB8AC3E}">
        <p14:creationId xmlns:p14="http://schemas.microsoft.com/office/powerpoint/2010/main" val="59302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7" name="Picture 6"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
        <p:nvSpPr>
          <p:cNvPr id="2" name="Title 1"/>
          <p:cNvSpPr>
            <a:spLocks noGrp="1"/>
          </p:cNvSpPr>
          <p:nvPr>
            <p:ph type="title" hasCustomPrompt="1"/>
          </p:nvPr>
        </p:nvSpPr>
        <p:spPr>
          <a:xfrm>
            <a:off x="781971" y="2327455"/>
            <a:ext cx="8122877" cy="1274195"/>
          </a:xfrm>
        </p:spPr>
        <p:txBody>
          <a:bodyPr anchor="ctr"/>
          <a:lstStyle>
            <a:lvl1pPr algn="r">
              <a:lnSpc>
                <a:spcPct val="80000"/>
              </a:lnSpc>
              <a:defRPr sz="48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782637" y="3875089"/>
            <a:ext cx="8121650"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spTree>
    <p:extLst>
      <p:ext uri="{BB962C8B-B14F-4D97-AF65-F5344CB8AC3E}">
        <p14:creationId xmlns:p14="http://schemas.microsoft.com/office/powerpoint/2010/main" val="255251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pic>
        <p:nvPicPr>
          <p:cNvPr id="7" name="Picture 6"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t="50000" r="20510"/>
          <a:stretch/>
        </p:blipFill>
        <p:spPr>
          <a:xfrm>
            <a:off x="2" y="3429000"/>
            <a:ext cx="8191500" cy="3429000"/>
          </a:xfrm>
          <a:prstGeom prst="rect">
            <a:avLst/>
          </a:prstGeom>
          <a:noFill/>
          <a:ln>
            <a:noFill/>
          </a:ln>
        </p:spPr>
      </p:pic>
      <p:sp>
        <p:nvSpPr>
          <p:cNvPr id="2" name="Title 1"/>
          <p:cNvSpPr>
            <a:spLocks noGrp="1"/>
          </p:cNvSpPr>
          <p:nvPr>
            <p:ph type="title" hasCustomPrompt="1"/>
          </p:nvPr>
        </p:nvSpPr>
        <p:spPr>
          <a:xfrm>
            <a:off x="2916235" y="1160473"/>
            <a:ext cx="8122877" cy="1175706"/>
          </a:xfrm>
        </p:spPr>
        <p:txBody>
          <a:bodyPr anchor="b"/>
          <a:lstStyle>
            <a:lvl1pPr algn="r">
              <a:lnSpc>
                <a:spcPct val="80000"/>
              </a:lnSpc>
              <a:defRPr sz="44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2916903" y="2554219"/>
            <a:ext cx="8121650"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1058991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pic>
        <p:nvPicPr>
          <p:cNvPr id="8" name="Picture 7"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3722" t="20098" b="8185"/>
          <a:stretch/>
        </p:blipFill>
        <p:spPr>
          <a:xfrm>
            <a:off x="0" y="-1"/>
            <a:ext cx="12188825" cy="6858001"/>
          </a:xfrm>
          <a:prstGeom prst="rect">
            <a:avLst/>
          </a:prstGeom>
        </p:spPr>
      </p:pic>
      <p:pic>
        <p:nvPicPr>
          <p:cNvPr id="7" name="Picture 6"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4163" t="50000" r="34455" b="8353"/>
          <a:stretch/>
        </p:blipFill>
        <p:spPr>
          <a:xfrm>
            <a:off x="-1" y="2841683"/>
            <a:ext cx="7445830" cy="4016319"/>
          </a:xfrm>
          <a:prstGeom prst="rect">
            <a:avLst/>
          </a:prstGeom>
          <a:noFill/>
          <a:ln>
            <a:noFill/>
          </a:ln>
        </p:spPr>
      </p:pic>
      <p:sp>
        <p:nvSpPr>
          <p:cNvPr id="2" name="Title 1"/>
          <p:cNvSpPr>
            <a:spLocks noGrp="1"/>
          </p:cNvSpPr>
          <p:nvPr>
            <p:ph type="title" hasCustomPrompt="1"/>
          </p:nvPr>
        </p:nvSpPr>
        <p:spPr>
          <a:xfrm>
            <a:off x="2437660" y="1837581"/>
            <a:ext cx="8601453" cy="498598"/>
          </a:xfrm>
        </p:spPr>
        <p:txBody>
          <a:bodyPr anchor="b"/>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2438402" y="2554219"/>
            <a:ext cx="8600153"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9" name="Picture 8"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105408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6">
    <p:spTree>
      <p:nvGrpSpPr>
        <p:cNvPr id="1" name=""/>
        <p:cNvGrpSpPr/>
        <p:nvPr/>
      </p:nvGrpSpPr>
      <p:grpSpPr>
        <a:xfrm>
          <a:off x="0" y="0"/>
          <a:ext cx="0" cy="0"/>
          <a:chOff x="0" y="0"/>
          <a:chExt cx="0" cy="0"/>
        </a:xfrm>
      </p:grpSpPr>
      <p:pic>
        <p:nvPicPr>
          <p:cNvPr id="9" name="Picture 8" descr="15_007_01_02_02_026.jpg"/>
          <p:cNvPicPr>
            <a:picLocks noChangeAspect="1"/>
          </p:cNvPicPr>
          <p:nvPr userDrawn="1"/>
        </p:nvPicPr>
        <p:blipFill rotWithShape="1">
          <a:blip r:embed="rId2">
            <a:extLst>
              <a:ext uri="{28A0092B-C50C-407E-A947-70E740481C1C}">
                <a14:useLocalDpi xmlns:a14="http://schemas.microsoft.com/office/drawing/2010/main" val="0"/>
              </a:ext>
            </a:extLst>
          </a:blip>
          <a:srcRect l="10815" t="18449" r="4358" b="10133"/>
          <a:stretch/>
        </p:blipFill>
        <p:spPr>
          <a:xfrm>
            <a:off x="0" y="0"/>
            <a:ext cx="12188825" cy="6858000"/>
          </a:xfrm>
          <a:prstGeom prst="rect">
            <a:avLst/>
          </a:prstGeom>
        </p:spPr>
      </p:pic>
      <p:sp>
        <p:nvSpPr>
          <p:cNvPr id="2" name="Title 1"/>
          <p:cNvSpPr>
            <a:spLocks noGrp="1"/>
          </p:cNvSpPr>
          <p:nvPr>
            <p:ph type="title" hasCustomPrompt="1"/>
          </p:nvPr>
        </p:nvSpPr>
        <p:spPr>
          <a:xfrm>
            <a:off x="3497247" y="1760462"/>
            <a:ext cx="8316212" cy="1077218"/>
          </a:xfrm>
        </p:spPr>
        <p:txBody>
          <a:bodyPr anchor="b"/>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3497944" y="3055721"/>
            <a:ext cx="8314955"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7" name="Picture 6"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2819139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7">
    <p:spTree>
      <p:nvGrpSpPr>
        <p:cNvPr id="1" name=""/>
        <p:cNvGrpSpPr/>
        <p:nvPr/>
      </p:nvGrpSpPr>
      <p:grpSpPr>
        <a:xfrm>
          <a:off x="0" y="0"/>
          <a:ext cx="0" cy="0"/>
          <a:chOff x="0" y="0"/>
          <a:chExt cx="0" cy="0"/>
        </a:xfrm>
      </p:grpSpPr>
      <p:pic>
        <p:nvPicPr>
          <p:cNvPr id="7" name="Picture 6" descr="15_007_01_04_01_020.jpg"/>
          <p:cNvPicPr>
            <a:picLocks noChangeAspect="1"/>
          </p:cNvPicPr>
          <p:nvPr userDrawn="1"/>
        </p:nvPicPr>
        <p:blipFill rotWithShape="1">
          <a:blip r:embed="rId2">
            <a:extLst>
              <a:ext uri="{28A0092B-C50C-407E-A947-70E740481C1C}">
                <a14:useLocalDpi xmlns:a14="http://schemas.microsoft.com/office/drawing/2010/main" val="0"/>
              </a:ext>
            </a:extLst>
          </a:blip>
          <a:srcRect l="4054" r="15715" b="1824"/>
          <a:stretch/>
        </p:blipFill>
        <p:spPr>
          <a:xfrm>
            <a:off x="-12743" y="0"/>
            <a:ext cx="8267744" cy="6858000"/>
          </a:xfrm>
          <a:prstGeom prst="rect">
            <a:avLst/>
          </a:prstGeom>
          <a:solidFill>
            <a:srgbClr val="F2F0F6"/>
          </a:solidFill>
        </p:spPr>
      </p:pic>
      <p:sp>
        <p:nvSpPr>
          <p:cNvPr id="8" name="Freeform 7"/>
          <p:cNvSpPr/>
          <p:nvPr userDrawn="1"/>
        </p:nvSpPr>
        <p:spPr>
          <a:xfrm>
            <a:off x="8104347" y="0"/>
            <a:ext cx="247174" cy="6858000"/>
          </a:xfrm>
          <a:custGeom>
            <a:avLst/>
            <a:gdLst>
              <a:gd name="connsiteX0" fmla="*/ 228600 w 228600"/>
              <a:gd name="connsiteY0" fmla="*/ 12700 h 6858000"/>
              <a:gd name="connsiteX1" fmla="*/ 76200 w 228600"/>
              <a:gd name="connsiteY1" fmla="*/ 12700 h 6858000"/>
              <a:gd name="connsiteX2" fmla="*/ 0 w 228600"/>
              <a:gd name="connsiteY2" fmla="*/ 6858000 h 6858000"/>
              <a:gd name="connsiteX3" fmla="*/ 228600 w 228600"/>
              <a:gd name="connsiteY3" fmla="*/ 6858000 h 6858000"/>
              <a:gd name="connsiteX4" fmla="*/ 228600 w 228600"/>
              <a:gd name="connsiteY4" fmla="*/ 0 h 6858000"/>
              <a:gd name="connsiteX0" fmla="*/ 259080 w 259080"/>
              <a:gd name="connsiteY0" fmla="*/ 12700 h 6858000"/>
              <a:gd name="connsiteX1" fmla="*/ 106680 w 259080"/>
              <a:gd name="connsiteY1" fmla="*/ 12700 h 6858000"/>
              <a:gd name="connsiteX2" fmla="*/ 0 w 259080"/>
              <a:gd name="connsiteY2" fmla="*/ 6850380 h 6858000"/>
              <a:gd name="connsiteX3" fmla="*/ 259080 w 259080"/>
              <a:gd name="connsiteY3" fmla="*/ 6858000 h 6858000"/>
              <a:gd name="connsiteX4" fmla="*/ 259080 w 259080"/>
              <a:gd name="connsiteY4" fmla="*/ 0 h 6858000"/>
              <a:gd name="connsiteX0" fmla="*/ 251936 w 251936"/>
              <a:gd name="connsiteY0" fmla="*/ 12700 h 6858000"/>
              <a:gd name="connsiteX1" fmla="*/ 99536 w 251936"/>
              <a:gd name="connsiteY1" fmla="*/ 12700 h 6858000"/>
              <a:gd name="connsiteX2" fmla="*/ 0 w 251936"/>
              <a:gd name="connsiteY2" fmla="*/ 6857524 h 6858000"/>
              <a:gd name="connsiteX3" fmla="*/ 251936 w 251936"/>
              <a:gd name="connsiteY3" fmla="*/ 6858000 h 6858000"/>
              <a:gd name="connsiteX4" fmla="*/ 251936 w 251936"/>
              <a:gd name="connsiteY4" fmla="*/ 0 h 6858000"/>
              <a:gd name="connsiteX0" fmla="*/ 247174 w 247174"/>
              <a:gd name="connsiteY0" fmla="*/ 12700 h 6858000"/>
              <a:gd name="connsiteX1" fmla="*/ 94774 w 247174"/>
              <a:gd name="connsiteY1" fmla="*/ 12700 h 6858000"/>
              <a:gd name="connsiteX2" fmla="*/ 0 w 247174"/>
              <a:gd name="connsiteY2" fmla="*/ 6857524 h 6858000"/>
              <a:gd name="connsiteX3" fmla="*/ 247174 w 247174"/>
              <a:gd name="connsiteY3" fmla="*/ 6858000 h 6858000"/>
              <a:gd name="connsiteX4" fmla="*/ 247174 w 2471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6858000">
                <a:moveTo>
                  <a:pt x="247174" y="12700"/>
                </a:moveTo>
                <a:lnTo>
                  <a:pt x="94774" y="12700"/>
                </a:lnTo>
                <a:lnTo>
                  <a:pt x="0" y="6857524"/>
                </a:lnTo>
                <a:lnTo>
                  <a:pt x="247174" y="6858000"/>
                </a:lnTo>
                <a:lnTo>
                  <a:pt x="247174" y="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hasCustomPrompt="1"/>
          </p:nvPr>
        </p:nvSpPr>
        <p:spPr>
          <a:xfrm>
            <a:off x="8351519" y="1161062"/>
            <a:ext cx="3461938" cy="1421928"/>
          </a:xfrm>
        </p:spPr>
        <p:txBody>
          <a:bodyPr anchor="b"/>
          <a:lstStyle>
            <a:lvl1pPr algn="r">
              <a:lnSpc>
                <a:spcPct val="80000"/>
              </a:lnSpc>
              <a:defRPr sz="36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8351484" y="2801030"/>
            <a:ext cx="3461414"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9" name="Picture 8"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59386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8">
    <p:spTree>
      <p:nvGrpSpPr>
        <p:cNvPr id="1" name=""/>
        <p:cNvGrpSpPr/>
        <p:nvPr/>
      </p:nvGrpSpPr>
      <p:grpSpPr>
        <a:xfrm>
          <a:off x="0" y="0"/>
          <a:ext cx="0" cy="0"/>
          <a:chOff x="0" y="0"/>
          <a:chExt cx="0" cy="0"/>
        </a:xfrm>
      </p:grpSpPr>
      <p:pic>
        <p:nvPicPr>
          <p:cNvPr id="7" name="Picture 6" descr="15_007_01_05_05_005.jpg"/>
          <p:cNvPicPr>
            <a:picLocks noChangeAspect="1"/>
          </p:cNvPicPr>
          <p:nvPr userDrawn="1"/>
        </p:nvPicPr>
        <p:blipFill rotWithShape="1">
          <a:blip r:embed="rId2">
            <a:extLst>
              <a:ext uri="{28A0092B-C50C-407E-A947-70E740481C1C}">
                <a14:useLocalDpi xmlns:a14="http://schemas.microsoft.com/office/drawing/2010/main" val="0"/>
              </a:ext>
            </a:extLst>
          </a:blip>
          <a:srcRect t="6759" r="3236" b="9725"/>
          <a:stretch/>
        </p:blipFill>
        <p:spPr>
          <a:xfrm>
            <a:off x="0" y="0"/>
            <a:ext cx="12246119" cy="6858000"/>
          </a:xfrm>
          <a:prstGeom prst="rect">
            <a:avLst/>
          </a:prstGeom>
          <a:solidFill>
            <a:srgbClr val="F2F0F6"/>
          </a:solidFill>
        </p:spPr>
      </p:pic>
      <p:sp>
        <p:nvSpPr>
          <p:cNvPr id="2" name="Title 1"/>
          <p:cNvSpPr>
            <a:spLocks noGrp="1"/>
          </p:cNvSpPr>
          <p:nvPr>
            <p:ph type="title" hasCustomPrompt="1"/>
          </p:nvPr>
        </p:nvSpPr>
        <p:spPr>
          <a:xfrm>
            <a:off x="523568" y="3281174"/>
            <a:ext cx="4486577" cy="1311128"/>
          </a:xfrm>
        </p:spPr>
        <p:txBody>
          <a:bodyPr wrap="square" anchor="b">
            <a:spAutoFit/>
          </a:bodyPr>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1095408" y="4762073"/>
            <a:ext cx="3914178"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spTree>
    <p:extLst>
      <p:ext uri="{BB962C8B-B14F-4D97-AF65-F5344CB8AC3E}">
        <p14:creationId xmlns:p14="http://schemas.microsoft.com/office/powerpoint/2010/main" val="81083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7"/>
            <a:ext cx="10969943" cy="461665"/>
          </a:xfrm>
        </p:spPr>
        <p:txBody>
          <a:bodyPr/>
          <a:lstStyle>
            <a:lvl1pPr>
              <a:lnSpc>
                <a:spcPct val="80000"/>
              </a:lnSpc>
              <a:defRPr sz="3000" b="1">
                <a:solidFill>
                  <a:schemeClr val="tx1"/>
                </a:solidFill>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4" y="6154845"/>
            <a:ext cx="1862852" cy="548640"/>
          </a:xfrm>
          <a:prstGeom prst="rect">
            <a:avLst/>
          </a:prstGeom>
          <a:noFill/>
          <a:ln>
            <a:noFill/>
          </a:ln>
        </p:spPr>
      </p:pic>
    </p:spTree>
    <p:extLst>
      <p:ext uri="{BB962C8B-B14F-4D97-AF65-F5344CB8AC3E}">
        <p14:creationId xmlns:p14="http://schemas.microsoft.com/office/powerpoint/2010/main" val="255730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615307"/>
            <a:ext cx="10969943" cy="461665"/>
          </a:xfrm>
          <a:prstGeom prst="rect">
            <a:avLst/>
          </a:prstGeom>
        </p:spPr>
        <p:txBody>
          <a:bodyPr vert="horz" lIns="91440" tIns="45720" rIns="91440" bIns="45720" rtlCol="0" anchor="ctr">
            <a:spAutoFit/>
          </a:bodyPr>
          <a:lstStyle/>
          <a:p>
            <a:r>
              <a:rPr lang="en-US" dirty="0"/>
              <a:t>CLICK TO EDIT MASTER TITLE STYLE</a:t>
            </a:r>
          </a:p>
        </p:txBody>
      </p:sp>
      <p:sp>
        <p:nvSpPr>
          <p:cNvPr id="3" name="Rectangle 9"/>
          <p:cNvSpPr>
            <a:spLocks noChangeArrowheads="1"/>
          </p:cNvSpPr>
          <p:nvPr userDrawn="1"/>
        </p:nvSpPr>
        <p:spPr bwMode="auto">
          <a:xfrm>
            <a:off x="609441" y="6488923"/>
            <a:ext cx="394527" cy="153888"/>
          </a:xfrm>
          <a:prstGeom prst="rect">
            <a:avLst/>
          </a:prstGeom>
          <a:noFill/>
          <a:ln w="9525">
            <a:noFill/>
            <a:miter lim="800000"/>
            <a:headEnd/>
            <a:tailEnd/>
          </a:ln>
        </p:spPr>
        <p:txBody>
          <a:bodyPr wrap="square" lIns="91440" tIns="0" rIns="0" bIns="0" anchor="ctr">
            <a:prstTxWarp prst="textNoShape">
              <a:avLst/>
            </a:prstTxWarp>
            <a:spAutoFit/>
          </a:bodyPr>
          <a:lstStyle/>
          <a:p>
            <a:pPr defTabSz="457200"/>
            <a:fld id="{DB8190B8-F56C-7C4A-BF6A-960A1DB52AB1}" type="slidenum">
              <a:rPr lang="en-US" sz="1000">
                <a:solidFill>
                  <a:srgbClr val="414042"/>
                </a:solidFill>
                <a:cs typeface="Arial" panose="020B0604020202020204" pitchFamily="34" charset="0"/>
              </a:rPr>
              <a:pPr defTabSz="457200"/>
              <a:t>‹#›</a:t>
            </a:fld>
            <a:endParaRPr lang="en-US" sz="1000" dirty="0">
              <a:solidFill>
                <a:srgbClr val="414042"/>
              </a:solidFill>
              <a:cs typeface="Arial" panose="020B0604020202020204" pitchFamily="34" charset="0"/>
            </a:endParaRPr>
          </a:p>
        </p:txBody>
      </p:sp>
    </p:spTree>
    <p:extLst>
      <p:ext uri="{BB962C8B-B14F-4D97-AF65-F5344CB8AC3E}">
        <p14:creationId xmlns:p14="http://schemas.microsoft.com/office/powerpoint/2010/main" val="1955425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hdr="0" ftr="0" dt="0"/>
  <p:txStyles>
    <p:title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etric Regular"/>
          <a:ea typeface="+mn-ea"/>
          <a:cs typeface="Metric Regular"/>
        </a:defRPr>
      </a:lvl1pPr>
      <a:lvl2pPr marL="742950" indent="-285750" algn="l" defTabSz="457200" rtl="0" eaLnBrk="1" latinLnBrk="0" hangingPunct="1">
        <a:spcBef>
          <a:spcPct val="20000"/>
        </a:spcBef>
        <a:buFont typeface="Arial"/>
        <a:buChar char="–"/>
        <a:defRPr sz="2800" b="0" i="0" kern="1200">
          <a:solidFill>
            <a:schemeClr val="tx1"/>
          </a:solidFill>
          <a:latin typeface="Metric Regular"/>
          <a:ea typeface="+mn-ea"/>
          <a:cs typeface="Metric Regular"/>
        </a:defRPr>
      </a:lvl2pPr>
      <a:lvl3pPr marL="1143000" indent="-228600" algn="l" defTabSz="457200" rtl="0" eaLnBrk="1" latinLnBrk="0" hangingPunct="1">
        <a:spcBef>
          <a:spcPct val="20000"/>
        </a:spcBef>
        <a:buFont typeface="Arial"/>
        <a:buChar char="•"/>
        <a:defRPr sz="2400" b="0" i="0" kern="1200">
          <a:solidFill>
            <a:schemeClr val="tx1"/>
          </a:solidFill>
          <a:latin typeface="Metric Regular"/>
          <a:ea typeface="+mn-ea"/>
          <a:cs typeface="Metric Regular"/>
        </a:defRPr>
      </a:lvl3pPr>
      <a:lvl4pPr marL="16002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4pPr>
      <a:lvl5pPr marL="20574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mailto:OCPHDept@montefiore.org"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8" Type="http://schemas.openxmlformats.org/officeDocument/2006/relationships/hyperlink" Target="https://public.tableau.com/profile/nyc.health#!/vizhome/NewYorkCityNeighborhoodHealthAtlas/Home" TargetMode="External"/><Relationship Id="rId3" Type="http://schemas.openxmlformats.org/officeDocument/2006/relationships/hyperlink" Target="https://vizhub.healthdata.org/gbd-compare/" TargetMode="External"/><Relationship Id="rId7" Type="http://schemas.openxmlformats.org/officeDocument/2006/relationships/hyperlink" Target="http://a816-dohbesp.nyc.gov/IndicatorPublic/publictracking.aspx"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hyperlink" Target="https://a816-healthpsi.nyc.gov/epiquery/YRBS/yrbsIndex.html" TargetMode="External"/><Relationship Id="rId5" Type="http://schemas.openxmlformats.org/officeDocument/2006/relationships/hyperlink" Target="https://a816-healthpsi.nyc.gov/epiquery/CHS/CHSXIndex.html" TargetMode="External"/><Relationship Id="rId4" Type="http://schemas.openxmlformats.org/officeDocument/2006/relationships/hyperlink" Target="https://a816-healthpsi.nyc.gov/epiquery/Child/CCHSIndex.html"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19076" y="1584988"/>
            <a:ext cx="11877674" cy="3354765"/>
          </a:xfrm>
        </p:spPr>
        <p:txBody>
          <a:bodyPr/>
          <a:lstStyle/>
          <a:p>
            <a:pPr>
              <a:lnSpc>
                <a:spcPct val="100000"/>
              </a:lnSpc>
              <a:spcBef>
                <a:spcPts val="3600"/>
              </a:spcBef>
              <a:spcAft>
                <a:spcPts val="3600"/>
              </a:spcAft>
            </a:pPr>
            <a:r>
              <a:rPr lang="en-US" sz="4800" dirty="0"/>
              <a:t>Bronx Community Health Dashboard: </a:t>
            </a:r>
            <a:r>
              <a:rPr lang="en-US" sz="5200" dirty="0"/>
              <a:t/>
            </a:r>
            <a:br>
              <a:rPr lang="en-US" sz="5200" dirty="0"/>
            </a:br>
            <a:r>
              <a:rPr lang="en-US" sz="4400" b="0" i="1" dirty="0"/>
              <a:t>Asthma</a:t>
            </a:r>
            <a:r>
              <a:rPr lang="en-US" sz="5200" dirty="0"/>
              <a:t/>
            </a:r>
            <a:br>
              <a:rPr lang="en-US" sz="5200" dirty="0"/>
            </a:br>
            <a:r>
              <a:rPr lang="en-US" sz="2400" dirty="0"/>
              <a:t/>
            </a:r>
            <a:br>
              <a:rPr lang="en-US" sz="2400" dirty="0"/>
            </a:br>
            <a:r>
              <a:rPr lang="en-US" sz="2400" b="0" dirty="0"/>
              <a:t>Last Updated: </a:t>
            </a:r>
            <a:r>
              <a:rPr lang="en-US" sz="2400" b="0" dirty="0" smtClean="0"/>
              <a:t>9/24/2019</a:t>
            </a:r>
            <a:r>
              <a:rPr lang="en-US" sz="2400" b="0" dirty="0"/>
              <a:t/>
            </a:r>
            <a:br>
              <a:rPr lang="en-US" sz="2400" b="0" dirty="0"/>
            </a:br>
            <a:r>
              <a:rPr lang="en-US" sz="2400" b="0" dirty="0"/>
              <a:t/>
            </a:r>
            <a:br>
              <a:rPr lang="en-US" sz="2400" b="0" dirty="0"/>
            </a:br>
            <a:r>
              <a:rPr lang="en-US" sz="2400" b="0" dirty="0"/>
              <a:t>See </a:t>
            </a:r>
            <a:r>
              <a:rPr lang="en-US" sz="2400" b="0" dirty="0">
                <a:hlinkClick r:id="rId3" action="ppaction://hlinksldjump"/>
              </a:rPr>
              <a:t>end of presentation</a:t>
            </a:r>
            <a:r>
              <a:rPr lang="en-US" sz="2400" b="0" dirty="0"/>
              <a:t> for more information about this project and links </a:t>
            </a:r>
            <a:br>
              <a:rPr lang="en-US" sz="2400" b="0" dirty="0"/>
            </a:br>
            <a:r>
              <a:rPr lang="en-US" sz="2400" b="0" dirty="0"/>
              <a:t>to data sources.</a:t>
            </a:r>
          </a:p>
        </p:txBody>
      </p:sp>
    </p:spTree>
    <p:extLst>
      <p:ext uri="{BB962C8B-B14F-4D97-AF65-F5344CB8AC3E}">
        <p14:creationId xmlns:p14="http://schemas.microsoft.com/office/powerpoint/2010/main" val="3566635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4A2A-2ED8-46DB-B48E-B8C82B5C7866}"/>
              </a:ext>
            </a:extLst>
          </p:cNvPr>
          <p:cNvSpPr>
            <a:spLocks noGrp="1"/>
          </p:cNvSpPr>
          <p:nvPr>
            <p:ph type="title"/>
          </p:nvPr>
        </p:nvSpPr>
        <p:spPr>
          <a:xfrm>
            <a:off x="150812" y="400954"/>
            <a:ext cx="11963400" cy="781752"/>
          </a:xfrm>
        </p:spPr>
        <p:txBody>
          <a:bodyPr/>
          <a:lstStyle/>
          <a:p>
            <a:r>
              <a:rPr lang="en-US" sz="2800" dirty="0"/>
              <a:t>The asthma-related ED visit rate among children 5 to 17 years old has increased by 45% in the Bronx</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1637989759"/>
              </p:ext>
            </p:extLst>
          </p:nvPr>
        </p:nvGraphicFramePr>
        <p:xfrm>
          <a:off x="912812" y="1288034"/>
          <a:ext cx="9149607" cy="4986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65212" y="6382345"/>
            <a:ext cx="9067800" cy="461665"/>
          </a:xfrm>
          <a:prstGeom prst="rect">
            <a:avLst/>
          </a:prstGeom>
          <a:noFill/>
        </p:spPr>
        <p:txBody>
          <a:bodyPr wrap="square" rtlCol="0">
            <a:spAutoFit/>
          </a:bodyPr>
          <a:lstStyle/>
          <a:p>
            <a:r>
              <a:rPr lang="en-US" sz="1200" dirty="0"/>
              <a:t>Data source: SPARCS Hospital Discharge Data (2005-2016), data from New York City DOHMH Environment &amp; Health Data Portal</a:t>
            </a:r>
          </a:p>
          <a:p>
            <a:r>
              <a:rPr lang="en-US" sz="1200" dirty="0"/>
              <a:t>An ED visit is included if it has an ICD-9 principal diagnosis code of 493. </a:t>
            </a:r>
          </a:p>
        </p:txBody>
      </p:sp>
    </p:spTree>
    <p:extLst>
      <p:ext uri="{BB962C8B-B14F-4D97-AF65-F5344CB8AC3E}">
        <p14:creationId xmlns:p14="http://schemas.microsoft.com/office/powerpoint/2010/main" val="2668068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4A2A-2ED8-46DB-B48E-B8C82B5C7866}"/>
              </a:ext>
            </a:extLst>
          </p:cNvPr>
          <p:cNvSpPr>
            <a:spLocks noGrp="1"/>
          </p:cNvSpPr>
          <p:nvPr>
            <p:ph type="title"/>
          </p:nvPr>
        </p:nvSpPr>
        <p:spPr>
          <a:xfrm>
            <a:off x="75406" y="152400"/>
            <a:ext cx="12038013" cy="1126462"/>
          </a:xfrm>
        </p:spPr>
        <p:txBody>
          <a:bodyPr/>
          <a:lstStyle/>
          <a:p>
            <a:r>
              <a:rPr lang="en-US" sz="2800" dirty="0"/>
              <a:t>Asthma-related hospitalization rates among children up to 4 years old have declined in all 5 NYC boroughs; and remain highest in the Bronx</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2215138943"/>
              </p:ext>
            </p:extLst>
          </p:nvPr>
        </p:nvGraphicFramePr>
        <p:xfrm>
          <a:off x="912812" y="1288034"/>
          <a:ext cx="9149607" cy="4986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65212" y="6382345"/>
            <a:ext cx="9067800" cy="461665"/>
          </a:xfrm>
          <a:prstGeom prst="rect">
            <a:avLst/>
          </a:prstGeom>
          <a:noFill/>
        </p:spPr>
        <p:txBody>
          <a:bodyPr wrap="square" rtlCol="0">
            <a:spAutoFit/>
          </a:bodyPr>
          <a:lstStyle/>
          <a:p>
            <a:r>
              <a:rPr lang="en-US" sz="1200" dirty="0"/>
              <a:t>Data source: SPARCS Hospital Discharge Data (2003-2016), data from New York City DOHMH Environment &amp; Health Data Portal</a:t>
            </a:r>
          </a:p>
          <a:p>
            <a:r>
              <a:rPr lang="en-US" sz="1200" dirty="0"/>
              <a:t>A hospitalization is included if it has an ICD-9 principal diagnosis code of 493. </a:t>
            </a:r>
          </a:p>
        </p:txBody>
      </p:sp>
    </p:spTree>
    <p:extLst>
      <p:ext uri="{BB962C8B-B14F-4D97-AF65-F5344CB8AC3E}">
        <p14:creationId xmlns:p14="http://schemas.microsoft.com/office/powerpoint/2010/main" val="450734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4A2A-2ED8-46DB-B48E-B8C82B5C7866}"/>
              </a:ext>
            </a:extLst>
          </p:cNvPr>
          <p:cNvSpPr>
            <a:spLocks noGrp="1"/>
          </p:cNvSpPr>
          <p:nvPr>
            <p:ph type="title"/>
          </p:nvPr>
        </p:nvSpPr>
        <p:spPr>
          <a:xfrm>
            <a:off x="379412" y="381000"/>
            <a:ext cx="11809413" cy="781752"/>
          </a:xfrm>
        </p:spPr>
        <p:txBody>
          <a:bodyPr/>
          <a:lstStyle/>
          <a:p>
            <a:r>
              <a:rPr lang="en-US" sz="2800" dirty="0"/>
              <a:t>Asthma-related hospitalization rates among children 5 to 17 years old remain highest in the Bronx </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3097405074"/>
              </p:ext>
            </p:extLst>
          </p:nvPr>
        </p:nvGraphicFramePr>
        <p:xfrm>
          <a:off x="912812" y="1288034"/>
          <a:ext cx="9149607" cy="4986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65212" y="6382345"/>
            <a:ext cx="9067800" cy="461665"/>
          </a:xfrm>
          <a:prstGeom prst="rect">
            <a:avLst/>
          </a:prstGeom>
          <a:noFill/>
        </p:spPr>
        <p:txBody>
          <a:bodyPr wrap="square" rtlCol="0">
            <a:spAutoFit/>
          </a:bodyPr>
          <a:lstStyle/>
          <a:p>
            <a:r>
              <a:rPr lang="en-US" sz="1200" dirty="0"/>
              <a:t>Data source: SPARCS Hospital Discharge Data (2004-2016), data from New York City DOHMH Environment &amp; Health Data Portal</a:t>
            </a:r>
          </a:p>
          <a:p>
            <a:r>
              <a:rPr lang="en-US" sz="1200" dirty="0"/>
              <a:t>A hospitalization is included if it has an ICD-9 principal diagnosis code of 493. </a:t>
            </a:r>
          </a:p>
        </p:txBody>
      </p:sp>
    </p:spTree>
    <p:extLst>
      <p:ext uri="{BB962C8B-B14F-4D97-AF65-F5344CB8AC3E}">
        <p14:creationId xmlns:p14="http://schemas.microsoft.com/office/powerpoint/2010/main" val="972244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441" y="235803"/>
            <a:ext cx="10969943" cy="830997"/>
          </a:xfrm>
        </p:spPr>
        <p:txBody>
          <a:bodyPr/>
          <a:lstStyle/>
          <a:p>
            <a:r>
              <a:rPr lang="en-US" dirty="0"/>
              <a:t>The Bronx has the highest child asthma hospitalization rates in NYC</a:t>
            </a:r>
          </a:p>
        </p:txBody>
      </p:sp>
      <p:pic>
        <p:nvPicPr>
          <p:cNvPr id="6" name="Picture 5">
            <a:extLst>
              <a:ext uri="{FF2B5EF4-FFF2-40B4-BE49-F238E27FC236}">
                <a16:creationId xmlns:a16="http://schemas.microsoft.com/office/drawing/2014/main" xmlns="" id="{BB5F2027-0521-48ED-94AD-90FA4F8746D2}"/>
              </a:ext>
            </a:extLst>
          </p:cNvPr>
          <p:cNvPicPr>
            <a:picLocks noChangeAspect="1"/>
          </p:cNvPicPr>
          <p:nvPr/>
        </p:nvPicPr>
        <p:blipFill>
          <a:blip r:embed="rId2"/>
          <a:stretch>
            <a:fillRect/>
          </a:stretch>
        </p:blipFill>
        <p:spPr>
          <a:xfrm>
            <a:off x="2817812" y="1047749"/>
            <a:ext cx="5220456" cy="5189320"/>
          </a:xfrm>
          <a:prstGeom prst="rect">
            <a:avLst/>
          </a:prstGeom>
        </p:spPr>
      </p:pic>
      <p:sp>
        <p:nvSpPr>
          <p:cNvPr id="5" name="TextBox 4"/>
          <p:cNvSpPr txBox="1"/>
          <p:nvPr/>
        </p:nvSpPr>
        <p:spPr>
          <a:xfrm>
            <a:off x="989012" y="6530369"/>
            <a:ext cx="9067800" cy="276999"/>
          </a:xfrm>
          <a:prstGeom prst="rect">
            <a:avLst/>
          </a:prstGeom>
          <a:noFill/>
        </p:spPr>
        <p:txBody>
          <a:bodyPr wrap="square" rtlCol="0">
            <a:spAutoFit/>
          </a:bodyPr>
          <a:lstStyle/>
          <a:p>
            <a:r>
              <a:rPr lang="en-US" sz="1200" dirty="0"/>
              <a:t>Data source: SPARCS Hospital Discharge Data (2014), data from New York City Neighborhood Health Atlas</a:t>
            </a:r>
          </a:p>
        </p:txBody>
      </p:sp>
      <p:sp>
        <p:nvSpPr>
          <p:cNvPr id="7" name="TextBox 6"/>
          <p:cNvSpPr txBox="1"/>
          <p:nvPr/>
        </p:nvSpPr>
        <p:spPr>
          <a:xfrm>
            <a:off x="8609012" y="1981200"/>
            <a:ext cx="3124200" cy="2739211"/>
          </a:xfrm>
          <a:prstGeom prst="rect">
            <a:avLst/>
          </a:prstGeom>
          <a:noFill/>
        </p:spPr>
        <p:txBody>
          <a:bodyPr wrap="square" rtlCol="0">
            <a:spAutoFit/>
          </a:bodyPr>
          <a:lstStyle/>
          <a:p>
            <a:r>
              <a:rPr lang="en-US" u="sng" dirty="0"/>
              <a:t>The highest rates are in these Bronx Neighborhoods</a:t>
            </a:r>
          </a:p>
          <a:p>
            <a:pPr marL="285750" indent="-285750">
              <a:spcBef>
                <a:spcPts val="200"/>
              </a:spcBef>
              <a:buFont typeface="Wingdings" panose="05000000000000000000" pitchFamily="2" charset="2"/>
              <a:buChar char="§"/>
            </a:pPr>
            <a:r>
              <a:rPr lang="en-US" dirty="0"/>
              <a:t>Mott Haven-Port Morris </a:t>
            </a:r>
          </a:p>
          <a:p>
            <a:pPr marL="285750" indent="-285750">
              <a:spcBef>
                <a:spcPts val="200"/>
              </a:spcBef>
              <a:buFont typeface="Wingdings" panose="05000000000000000000" pitchFamily="2" charset="2"/>
              <a:buChar char="§"/>
            </a:pPr>
            <a:r>
              <a:rPr lang="en-US" dirty="0"/>
              <a:t>Claremont-Bathgate</a:t>
            </a:r>
          </a:p>
          <a:p>
            <a:pPr marL="285750" indent="-285750">
              <a:spcBef>
                <a:spcPts val="200"/>
              </a:spcBef>
              <a:buFont typeface="Wingdings" panose="05000000000000000000" pitchFamily="2" charset="2"/>
              <a:buChar char="§"/>
            </a:pPr>
            <a:r>
              <a:rPr lang="en-US" dirty="0"/>
              <a:t>East Tremont</a:t>
            </a:r>
          </a:p>
          <a:p>
            <a:pPr marL="285750" indent="-285750">
              <a:spcBef>
                <a:spcPts val="200"/>
              </a:spcBef>
              <a:buFont typeface="Wingdings" panose="05000000000000000000" pitchFamily="2" charset="2"/>
              <a:buChar char="§"/>
            </a:pPr>
            <a:r>
              <a:rPr lang="en-US" dirty="0"/>
              <a:t>Bedford Park-Fordham North</a:t>
            </a:r>
          </a:p>
          <a:p>
            <a:pPr marL="285750" indent="-285750">
              <a:spcBef>
                <a:spcPts val="200"/>
              </a:spcBef>
              <a:buFont typeface="Wingdings" panose="05000000000000000000" pitchFamily="2" charset="2"/>
              <a:buChar char="§"/>
            </a:pPr>
            <a:r>
              <a:rPr lang="en-US" dirty="0"/>
              <a:t>Hunts Point</a:t>
            </a:r>
          </a:p>
          <a:p>
            <a:pPr marL="285750" indent="-285750">
              <a:spcBef>
                <a:spcPts val="200"/>
              </a:spcBef>
              <a:buFont typeface="Wingdings" panose="05000000000000000000" pitchFamily="2" charset="2"/>
              <a:buChar char="§"/>
            </a:pPr>
            <a:r>
              <a:rPr lang="en-US" dirty="0" err="1"/>
              <a:t>Bronxdale</a:t>
            </a:r>
            <a:endParaRPr lang="en-US" dirty="0"/>
          </a:p>
        </p:txBody>
      </p:sp>
    </p:spTree>
    <p:extLst>
      <p:ext uri="{BB962C8B-B14F-4D97-AF65-F5344CB8AC3E}">
        <p14:creationId xmlns:p14="http://schemas.microsoft.com/office/powerpoint/2010/main" val="1135007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362" y="3116755"/>
            <a:ext cx="7104538" cy="683264"/>
          </a:xfrm>
          <a:ln>
            <a:noFill/>
          </a:ln>
        </p:spPr>
        <p:txBody>
          <a:bodyPr/>
          <a:lstStyle/>
          <a:p>
            <a:r>
              <a:rPr lang="en-US" sz="4800" dirty="0"/>
              <a:t>Adult asthma</a:t>
            </a:r>
          </a:p>
        </p:txBody>
      </p:sp>
      <p:sp>
        <p:nvSpPr>
          <p:cNvPr id="3" name="TextBox 2"/>
          <p:cNvSpPr txBox="1"/>
          <p:nvPr/>
        </p:nvSpPr>
        <p:spPr>
          <a:xfrm>
            <a:off x="1065212" y="4876800"/>
            <a:ext cx="10287000" cy="338554"/>
          </a:xfrm>
          <a:prstGeom prst="rect">
            <a:avLst/>
          </a:prstGeom>
          <a:noFill/>
        </p:spPr>
        <p:txBody>
          <a:bodyPr wrap="square" rtlCol="0">
            <a:spAutoFit/>
          </a:bodyPr>
          <a:lstStyle/>
          <a:p>
            <a:r>
              <a:rPr lang="en-US" sz="1600" dirty="0"/>
              <a:t>Lifetime prevalence | Current asthma | Asthma ED visits | Asthma hospitalizations </a:t>
            </a:r>
          </a:p>
        </p:txBody>
      </p:sp>
    </p:spTree>
    <p:extLst>
      <p:ext uri="{BB962C8B-B14F-4D97-AF65-F5344CB8AC3E}">
        <p14:creationId xmlns:p14="http://schemas.microsoft.com/office/powerpoint/2010/main" val="2924775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4A2A-2ED8-46DB-B48E-B8C82B5C7866}"/>
              </a:ext>
            </a:extLst>
          </p:cNvPr>
          <p:cNvSpPr>
            <a:spLocks noGrp="1"/>
          </p:cNvSpPr>
          <p:nvPr>
            <p:ph type="title"/>
          </p:nvPr>
        </p:nvSpPr>
        <p:spPr>
          <a:xfrm>
            <a:off x="418226" y="457200"/>
            <a:ext cx="11352372" cy="781752"/>
          </a:xfrm>
        </p:spPr>
        <p:txBody>
          <a:bodyPr/>
          <a:lstStyle/>
          <a:p>
            <a:r>
              <a:rPr lang="en-US" sz="2800" dirty="0"/>
              <a:t>The percent of adults in the Bronx who have ever been diagnosed with asthma has remained relatively stable</a:t>
            </a:r>
          </a:p>
        </p:txBody>
      </p:sp>
      <p:sp>
        <p:nvSpPr>
          <p:cNvPr id="3" name="TextBox 2">
            <a:extLst>
              <a:ext uri="{FF2B5EF4-FFF2-40B4-BE49-F238E27FC236}">
                <a16:creationId xmlns:a16="http://schemas.microsoft.com/office/drawing/2014/main" xmlns="" id="{CAD630B1-1F59-453F-8C06-D744416C5FBE}"/>
              </a:ext>
            </a:extLst>
          </p:cNvPr>
          <p:cNvSpPr txBox="1"/>
          <p:nvPr/>
        </p:nvSpPr>
        <p:spPr>
          <a:xfrm>
            <a:off x="989012" y="6396335"/>
            <a:ext cx="9073406" cy="461665"/>
          </a:xfrm>
          <a:prstGeom prst="rect">
            <a:avLst/>
          </a:prstGeom>
          <a:noFill/>
        </p:spPr>
        <p:txBody>
          <a:bodyPr wrap="square" rtlCol="0">
            <a:spAutoFit/>
          </a:bodyPr>
          <a:lstStyle/>
          <a:p>
            <a:r>
              <a:rPr lang="en-US" sz="1200" dirty="0"/>
              <a:t>Data source: New York City Community Health Survey, 2002-2017. </a:t>
            </a:r>
          </a:p>
          <a:p>
            <a:r>
              <a:rPr lang="en-US" sz="1200" dirty="0"/>
              <a:t>Data missing for 2005 and 2015. </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982559193"/>
              </p:ext>
            </p:extLst>
          </p:nvPr>
        </p:nvGraphicFramePr>
        <p:xfrm>
          <a:off x="836613" y="1447800"/>
          <a:ext cx="9263906" cy="49485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6099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380841" y="248555"/>
            <a:ext cx="11504771" cy="781752"/>
          </a:xfrm>
        </p:spPr>
        <p:txBody>
          <a:bodyPr/>
          <a:lstStyle/>
          <a:p>
            <a:r>
              <a:rPr lang="en-US" sz="2800" dirty="0"/>
              <a:t>In the Bronx, the percent of adults ever diagnosed with asthma is highest amongst those who are 45-64y, female, or Hispanic</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2832691130"/>
              </p:ext>
            </p:extLst>
          </p:nvPr>
        </p:nvGraphicFramePr>
        <p:xfrm>
          <a:off x="649629" y="1229667"/>
          <a:ext cx="9752171"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8D7D02C2-F781-43B2-9012-3D32542CEBE6}"/>
              </a:ext>
            </a:extLst>
          </p:cNvPr>
          <p:cNvSpPr txBox="1"/>
          <p:nvPr/>
        </p:nvSpPr>
        <p:spPr>
          <a:xfrm>
            <a:off x="989012" y="6396335"/>
            <a:ext cx="9073406" cy="461665"/>
          </a:xfrm>
          <a:prstGeom prst="rect">
            <a:avLst/>
          </a:prstGeom>
          <a:noFill/>
        </p:spPr>
        <p:txBody>
          <a:bodyPr wrap="square" rtlCol="0">
            <a:spAutoFit/>
          </a:bodyPr>
          <a:lstStyle/>
          <a:p>
            <a:r>
              <a:rPr lang="en-US" sz="1200" dirty="0"/>
              <a:t>Data source: New York City Community Health Survey, 2017. </a:t>
            </a:r>
          </a:p>
          <a:p>
            <a:r>
              <a:rPr lang="en-US" sz="1200" dirty="0"/>
              <a:t>Age group data are not age-adjusted. </a:t>
            </a:r>
          </a:p>
        </p:txBody>
      </p:sp>
      <p:sp>
        <p:nvSpPr>
          <p:cNvPr id="8" name="TextBox 7"/>
          <p:cNvSpPr txBox="1"/>
          <p:nvPr/>
        </p:nvSpPr>
        <p:spPr>
          <a:xfrm>
            <a:off x="9474199" y="1466850"/>
            <a:ext cx="2286000" cy="830997"/>
          </a:xfrm>
          <a:prstGeom prst="rect">
            <a:avLst/>
          </a:prstGeom>
          <a:solidFill>
            <a:schemeClr val="bg1">
              <a:lumMod val="95000"/>
            </a:schemeClr>
          </a:solidFill>
          <a:ln>
            <a:solidFill>
              <a:schemeClr val="bg1">
                <a:lumMod val="50000"/>
              </a:schemeClr>
            </a:solidFill>
          </a:ln>
        </p:spPr>
        <p:txBody>
          <a:bodyPr wrap="square" rtlCol="0">
            <a:spAutoFit/>
          </a:bodyPr>
          <a:lstStyle/>
          <a:p>
            <a:r>
              <a:rPr lang="en-US" sz="1600" dirty="0"/>
              <a:t>There were no clear trends by education or income among adults. </a:t>
            </a:r>
          </a:p>
        </p:txBody>
      </p:sp>
    </p:spTree>
    <p:extLst>
      <p:ext uri="{BB962C8B-B14F-4D97-AF65-F5344CB8AC3E}">
        <p14:creationId xmlns:p14="http://schemas.microsoft.com/office/powerpoint/2010/main" val="2230764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4A2A-2ED8-46DB-B48E-B8C82B5C7866}"/>
              </a:ext>
            </a:extLst>
          </p:cNvPr>
          <p:cNvSpPr>
            <a:spLocks noGrp="1"/>
          </p:cNvSpPr>
          <p:nvPr>
            <p:ph type="title"/>
          </p:nvPr>
        </p:nvSpPr>
        <p:spPr>
          <a:xfrm>
            <a:off x="227806" y="304800"/>
            <a:ext cx="11733213" cy="781752"/>
          </a:xfrm>
        </p:spPr>
        <p:txBody>
          <a:bodyPr/>
          <a:lstStyle/>
          <a:p>
            <a:r>
              <a:rPr lang="en-US" sz="2800" dirty="0"/>
              <a:t>The percent of adults currently with asthma has generally been highest in the Bronx, only surpassed by Staten Island in 2014</a:t>
            </a:r>
          </a:p>
        </p:txBody>
      </p:sp>
      <p:sp>
        <p:nvSpPr>
          <p:cNvPr id="3" name="TextBox 2">
            <a:extLst>
              <a:ext uri="{FF2B5EF4-FFF2-40B4-BE49-F238E27FC236}">
                <a16:creationId xmlns:a16="http://schemas.microsoft.com/office/drawing/2014/main" xmlns="" id="{CAD630B1-1F59-453F-8C06-D744416C5FBE}"/>
              </a:ext>
            </a:extLst>
          </p:cNvPr>
          <p:cNvSpPr txBox="1"/>
          <p:nvPr/>
        </p:nvSpPr>
        <p:spPr>
          <a:xfrm>
            <a:off x="989012" y="6396335"/>
            <a:ext cx="9073406" cy="461665"/>
          </a:xfrm>
          <a:prstGeom prst="rect">
            <a:avLst/>
          </a:prstGeom>
          <a:noFill/>
        </p:spPr>
        <p:txBody>
          <a:bodyPr wrap="square" rtlCol="0">
            <a:spAutoFit/>
          </a:bodyPr>
          <a:lstStyle/>
          <a:p>
            <a:r>
              <a:rPr lang="en-US" sz="1200" dirty="0"/>
              <a:t>Data source: New York City Community Health Survey, 2002-2017. </a:t>
            </a:r>
          </a:p>
          <a:p>
            <a:r>
              <a:rPr lang="en-US" sz="1200" dirty="0"/>
              <a:t>Data missing for 2005 and 2015.</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72463088"/>
              </p:ext>
            </p:extLst>
          </p:nvPr>
        </p:nvGraphicFramePr>
        <p:xfrm>
          <a:off x="836612" y="1288034"/>
          <a:ext cx="9225807" cy="4986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741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342027" y="332325"/>
            <a:ext cx="11504771" cy="781752"/>
          </a:xfrm>
        </p:spPr>
        <p:txBody>
          <a:bodyPr/>
          <a:lstStyle/>
          <a:p>
            <a:r>
              <a:rPr lang="en-US" sz="2800" dirty="0"/>
              <a:t>In the Bronx, the percent of adults currently with asthma is highest among those who are 45-64y, female, or Hispanic</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4047181039"/>
              </p:ext>
            </p:extLst>
          </p:nvPr>
        </p:nvGraphicFramePr>
        <p:xfrm>
          <a:off x="457040" y="1138700"/>
          <a:ext cx="9752171"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8D7D02C2-F781-43B2-9012-3D32542CEBE6}"/>
              </a:ext>
            </a:extLst>
          </p:cNvPr>
          <p:cNvSpPr txBox="1"/>
          <p:nvPr/>
        </p:nvSpPr>
        <p:spPr>
          <a:xfrm>
            <a:off x="912812" y="6096000"/>
            <a:ext cx="9073406" cy="769441"/>
          </a:xfrm>
          <a:prstGeom prst="rect">
            <a:avLst/>
          </a:prstGeom>
          <a:noFill/>
        </p:spPr>
        <p:txBody>
          <a:bodyPr wrap="square" rtlCol="0">
            <a:spAutoFit/>
          </a:bodyPr>
          <a:lstStyle/>
          <a:p>
            <a:r>
              <a:rPr lang="en-US" sz="1100" dirty="0"/>
              <a:t>Data source: New York City Community Health Survey, 2017. </a:t>
            </a:r>
          </a:p>
          <a:p>
            <a:r>
              <a:rPr lang="en-US" sz="1100" dirty="0"/>
              <a:t>Age group data are not age-adjusted. </a:t>
            </a:r>
          </a:p>
          <a:p>
            <a:r>
              <a:rPr lang="en-US" sz="1100" dirty="0"/>
              <a:t>For 18-24 age group, data are suppressed due to imprecise and unreliable estimates.</a:t>
            </a:r>
          </a:p>
          <a:p>
            <a:r>
              <a:rPr lang="en-US" sz="1100" dirty="0"/>
              <a:t>*Unreliable estimate due to small sample size, interpret with caution.</a:t>
            </a:r>
          </a:p>
        </p:txBody>
      </p:sp>
      <p:sp>
        <p:nvSpPr>
          <p:cNvPr id="6" name="TextBox 5"/>
          <p:cNvSpPr txBox="1"/>
          <p:nvPr/>
        </p:nvSpPr>
        <p:spPr>
          <a:xfrm>
            <a:off x="9218612" y="1676400"/>
            <a:ext cx="2286000" cy="830997"/>
          </a:xfrm>
          <a:prstGeom prst="rect">
            <a:avLst/>
          </a:prstGeom>
          <a:solidFill>
            <a:schemeClr val="bg1">
              <a:lumMod val="95000"/>
            </a:schemeClr>
          </a:solidFill>
          <a:ln>
            <a:solidFill>
              <a:schemeClr val="bg1">
                <a:lumMod val="50000"/>
              </a:schemeClr>
            </a:solidFill>
          </a:ln>
        </p:spPr>
        <p:txBody>
          <a:bodyPr wrap="square" rtlCol="0">
            <a:spAutoFit/>
          </a:bodyPr>
          <a:lstStyle/>
          <a:p>
            <a:r>
              <a:rPr lang="en-US" sz="1600" dirty="0"/>
              <a:t>There were no clear trends by education or income among adults. </a:t>
            </a:r>
          </a:p>
        </p:txBody>
      </p:sp>
    </p:spTree>
    <p:extLst>
      <p:ext uri="{BB962C8B-B14F-4D97-AF65-F5344CB8AC3E}">
        <p14:creationId xmlns:p14="http://schemas.microsoft.com/office/powerpoint/2010/main" val="443419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4A2A-2ED8-46DB-B48E-B8C82B5C7866}"/>
              </a:ext>
            </a:extLst>
          </p:cNvPr>
          <p:cNvSpPr>
            <a:spLocks noGrp="1"/>
          </p:cNvSpPr>
          <p:nvPr>
            <p:ph type="title"/>
          </p:nvPr>
        </p:nvSpPr>
        <p:spPr>
          <a:xfrm>
            <a:off x="418306" y="381000"/>
            <a:ext cx="11352213" cy="781752"/>
          </a:xfrm>
        </p:spPr>
        <p:txBody>
          <a:bodyPr/>
          <a:lstStyle/>
          <a:p>
            <a:r>
              <a:rPr lang="en-US" sz="2800" dirty="0"/>
              <a:t>Asthma-related ED visit rates among adults are almost two-times greater than the rest of NYC</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237425759"/>
              </p:ext>
            </p:extLst>
          </p:nvPr>
        </p:nvGraphicFramePr>
        <p:xfrm>
          <a:off x="912812" y="1288034"/>
          <a:ext cx="9149607" cy="4986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65212" y="6382345"/>
            <a:ext cx="9067800" cy="461665"/>
          </a:xfrm>
          <a:prstGeom prst="rect">
            <a:avLst/>
          </a:prstGeom>
          <a:noFill/>
        </p:spPr>
        <p:txBody>
          <a:bodyPr wrap="square" rtlCol="0">
            <a:spAutoFit/>
          </a:bodyPr>
          <a:lstStyle/>
          <a:p>
            <a:r>
              <a:rPr lang="en-US" sz="1200" dirty="0"/>
              <a:t>Data source: SPARCS Hospital Discharge Data (2005-2014), data from New York City DOHMH Environment &amp; Health Data Portal</a:t>
            </a:r>
          </a:p>
          <a:p>
            <a:r>
              <a:rPr lang="en-US" sz="1200" dirty="0"/>
              <a:t>An ED visit is included if it has an ICD-9 principal diagnosis code of 493. </a:t>
            </a:r>
          </a:p>
        </p:txBody>
      </p:sp>
    </p:spTree>
    <p:extLst>
      <p:ext uri="{BB962C8B-B14F-4D97-AF65-F5344CB8AC3E}">
        <p14:creationId xmlns:p14="http://schemas.microsoft.com/office/powerpoint/2010/main" val="11969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9012" y="6400800"/>
            <a:ext cx="9073406" cy="276999"/>
          </a:xfrm>
          <a:prstGeom prst="rect">
            <a:avLst/>
          </a:prstGeom>
          <a:noFill/>
        </p:spPr>
        <p:txBody>
          <a:bodyPr wrap="square" rtlCol="0">
            <a:spAutoFit/>
          </a:bodyPr>
          <a:lstStyle/>
          <a:p>
            <a:r>
              <a:rPr lang="en-US" sz="1200" dirty="0"/>
              <a:t>Data source: Global Burden of Disease Project, 2017.  </a:t>
            </a:r>
          </a:p>
        </p:txBody>
      </p:sp>
      <p:sp>
        <p:nvSpPr>
          <p:cNvPr id="3" name="Title 2">
            <a:extLst>
              <a:ext uri="{FF2B5EF4-FFF2-40B4-BE49-F238E27FC236}">
                <a16:creationId xmlns:a16="http://schemas.microsoft.com/office/drawing/2014/main" xmlns="" id="{1DF0485A-1A1A-4F93-A53B-C76FA951CD0A}"/>
              </a:ext>
            </a:extLst>
          </p:cNvPr>
          <p:cNvSpPr>
            <a:spLocks noGrp="1"/>
          </p:cNvSpPr>
          <p:nvPr>
            <p:ph type="title"/>
          </p:nvPr>
        </p:nvSpPr>
        <p:spPr>
          <a:xfrm>
            <a:off x="989012" y="228600"/>
            <a:ext cx="10210800" cy="830997"/>
          </a:xfrm>
        </p:spPr>
        <p:txBody>
          <a:bodyPr/>
          <a:lstStyle/>
          <a:p>
            <a:r>
              <a:rPr lang="en-US" dirty="0"/>
              <a:t>Asthma is the 2</a:t>
            </a:r>
            <a:r>
              <a:rPr lang="en-US" baseline="30000" dirty="0"/>
              <a:t>nd</a:t>
            </a:r>
            <a:r>
              <a:rPr lang="en-US" dirty="0"/>
              <a:t> leading cause of disability in the US among children 5-14y</a:t>
            </a:r>
          </a:p>
        </p:txBody>
      </p:sp>
      <p:graphicFrame>
        <p:nvGraphicFramePr>
          <p:cNvPr id="9" name="Chart 8">
            <a:extLst>
              <a:ext uri="{FF2B5EF4-FFF2-40B4-BE49-F238E27FC236}">
                <a16:creationId xmlns:a16="http://schemas.microsoft.com/office/drawing/2014/main" xmlns="" id="{7686C40F-EE07-4AB7-BD06-F0884530299D}"/>
              </a:ext>
            </a:extLst>
          </p:cNvPr>
          <p:cNvGraphicFramePr/>
          <p:nvPr>
            <p:extLst>
              <p:ext uri="{D42A27DB-BD31-4B8C-83A1-F6EECF244321}">
                <p14:modId xmlns:p14="http://schemas.microsoft.com/office/powerpoint/2010/main" val="507366049"/>
              </p:ext>
            </p:extLst>
          </p:nvPr>
        </p:nvGraphicFramePr>
        <p:xfrm>
          <a:off x="573508" y="1066800"/>
          <a:ext cx="10245303"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8151812" y="3962400"/>
            <a:ext cx="3352775" cy="138499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i="1" dirty="0"/>
              <a:t>Disability-Adjusted Life Years (DALYs) are calculated by adding the Years of Life Lost due to premature mortality in the population and the Years Lost due to disability for people living with the health condition or its consequences. </a:t>
            </a:r>
          </a:p>
        </p:txBody>
      </p:sp>
    </p:spTree>
    <p:extLst>
      <p:ext uri="{BB962C8B-B14F-4D97-AF65-F5344CB8AC3E}">
        <p14:creationId xmlns:p14="http://schemas.microsoft.com/office/powerpoint/2010/main" val="1630842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4A2A-2ED8-46DB-B48E-B8C82B5C7866}"/>
              </a:ext>
            </a:extLst>
          </p:cNvPr>
          <p:cNvSpPr>
            <a:spLocks noGrp="1"/>
          </p:cNvSpPr>
          <p:nvPr>
            <p:ph type="title"/>
          </p:nvPr>
        </p:nvSpPr>
        <p:spPr>
          <a:xfrm>
            <a:off x="989012" y="304800"/>
            <a:ext cx="10210800" cy="781752"/>
          </a:xfrm>
        </p:spPr>
        <p:txBody>
          <a:bodyPr/>
          <a:lstStyle/>
          <a:p>
            <a:r>
              <a:rPr lang="en-US" sz="2800" dirty="0"/>
              <a:t>Asthma-related hospitalization rates among adults are also considerably higher in the Bronx</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1072705059"/>
              </p:ext>
            </p:extLst>
          </p:nvPr>
        </p:nvGraphicFramePr>
        <p:xfrm>
          <a:off x="912812" y="1288034"/>
          <a:ext cx="9906000" cy="4986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65212" y="6382345"/>
            <a:ext cx="9067800" cy="461665"/>
          </a:xfrm>
          <a:prstGeom prst="rect">
            <a:avLst/>
          </a:prstGeom>
          <a:noFill/>
        </p:spPr>
        <p:txBody>
          <a:bodyPr wrap="square" rtlCol="0">
            <a:spAutoFit/>
          </a:bodyPr>
          <a:lstStyle/>
          <a:p>
            <a:r>
              <a:rPr lang="en-US" sz="1200" dirty="0"/>
              <a:t>Data source: SPARCS Hospital Discharge Data (2003-2014), data from New York City DOHMH Environment &amp; Health Data Portal</a:t>
            </a:r>
          </a:p>
          <a:p>
            <a:r>
              <a:rPr lang="en-US" sz="1200" dirty="0"/>
              <a:t>A hospitalization is included if it has an ICD-9 principal diagnosis code of 493. </a:t>
            </a:r>
          </a:p>
        </p:txBody>
      </p:sp>
    </p:spTree>
    <p:extLst>
      <p:ext uri="{BB962C8B-B14F-4D97-AF65-F5344CB8AC3E}">
        <p14:creationId xmlns:p14="http://schemas.microsoft.com/office/powerpoint/2010/main" val="618383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441" y="159603"/>
            <a:ext cx="10969943" cy="830997"/>
          </a:xfrm>
        </p:spPr>
        <p:txBody>
          <a:bodyPr/>
          <a:lstStyle/>
          <a:p>
            <a:r>
              <a:rPr lang="en-US" dirty="0"/>
              <a:t>The Bronx and Harlem have the highest rates of preventable asthma hospitalizations among NYC adults</a:t>
            </a:r>
          </a:p>
        </p:txBody>
      </p:sp>
      <p:pic>
        <p:nvPicPr>
          <p:cNvPr id="2" name="Picture 1">
            <a:extLst>
              <a:ext uri="{FF2B5EF4-FFF2-40B4-BE49-F238E27FC236}">
                <a16:creationId xmlns:a16="http://schemas.microsoft.com/office/drawing/2014/main" xmlns="" id="{E3E0A985-B666-4FAA-916A-2714EEE81400}"/>
              </a:ext>
            </a:extLst>
          </p:cNvPr>
          <p:cNvPicPr>
            <a:picLocks noChangeAspect="1"/>
          </p:cNvPicPr>
          <p:nvPr/>
        </p:nvPicPr>
        <p:blipFill>
          <a:blip r:embed="rId3"/>
          <a:stretch>
            <a:fillRect/>
          </a:stretch>
        </p:blipFill>
        <p:spPr>
          <a:xfrm>
            <a:off x="3275012" y="990600"/>
            <a:ext cx="5181600" cy="5202368"/>
          </a:xfrm>
          <a:prstGeom prst="rect">
            <a:avLst/>
          </a:prstGeom>
        </p:spPr>
      </p:pic>
      <p:sp>
        <p:nvSpPr>
          <p:cNvPr id="6" name="TextBox 5"/>
          <p:cNvSpPr txBox="1"/>
          <p:nvPr/>
        </p:nvSpPr>
        <p:spPr>
          <a:xfrm>
            <a:off x="989012" y="6391870"/>
            <a:ext cx="9067800" cy="276999"/>
          </a:xfrm>
          <a:prstGeom prst="rect">
            <a:avLst/>
          </a:prstGeom>
          <a:noFill/>
        </p:spPr>
        <p:txBody>
          <a:bodyPr wrap="square" rtlCol="0">
            <a:spAutoFit/>
          </a:bodyPr>
          <a:lstStyle/>
          <a:p>
            <a:r>
              <a:rPr lang="en-US" sz="1200" dirty="0"/>
              <a:t>Data source: SPARCS Hospital Discharge Data (2014), data from New York City Neighborhood Health Atlas</a:t>
            </a:r>
          </a:p>
        </p:txBody>
      </p:sp>
      <p:sp>
        <p:nvSpPr>
          <p:cNvPr id="4" name="TextBox 3"/>
          <p:cNvSpPr txBox="1"/>
          <p:nvPr/>
        </p:nvSpPr>
        <p:spPr>
          <a:xfrm>
            <a:off x="8837612" y="1981200"/>
            <a:ext cx="3124200" cy="2436564"/>
          </a:xfrm>
          <a:prstGeom prst="rect">
            <a:avLst/>
          </a:prstGeom>
          <a:noFill/>
        </p:spPr>
        <p:txBody>
          <a:bodyPr wrap="square" rtlCol="0">
            <a:spAutoFit/>
          </a:bodyPr>
          <a:lstStyle/>
          <a:p>
            <a:r>
              <a:rPr lang="en-US" u="sng" dirty="0"/>
              <a:t>The highest rates are in these Bronx Neighborhoods</a:t>
            </a:r>
          </a:p>
          <a:p>
            <a:pPr marL="285750" indent="-285750">
              <a:spcBef>
                <a:spcPts val="200"/>
              </a:spcBef>
              <a:buFont typeface="Wingdings" panose="05000000000000000000" pitchFamily="2" charset="2"/>
              <a:buChar char="§"/>
            </a:pPr>
            <a:r>
              <a:rPr lang="en-US" dirty="0"/>
              <a:t>Mott Haven-Port Morris </a:t>
            </a:r>
          </a:p>
          <a:p>
            <a:pPr marL="285750" indent="-285750">
              <a:spcBef>
                <a:spcPts val="200"/>
              </a:spcBef>
              <a:buFont typeface="Wingdings" panose="05000000000000000000" pitchFamily="2" charset="2"/>
              <a:buChar char="§"/>
            </a:pPr>
            <a:r>
              <a:rPr lang="en-US" dirty="0"/>
              <a:t>Claremont-Bathgate</a:t>
            </a:r>
          </a:p>
          <a:p>
            <a:pPr marL="285750" indent="-285750">
              <a:spcBef>
                <a:spcPts val="200"/>
              </a:spcBef>
              <a:buFont typeface="Wingdings" panose="05000000000000000000" pitchFamily="2" charset="2"/>
              <a:buChar char="§"/>
            </a:pPr>
            <a:r>
              <a:rPr lang="en-US" dirty="0"/>
              <a:t>Melrose South-Mott Haven North</a:t>
            </a:r>
          </a:p>
          <a:p>
            <a:pPr marL="285750" indent="-285750">
              <a:spcBef>
                <a:spcPts val="200"/>
              </a:spcBef>
              <a:buFont typeface="Wingdings" panose="05000000000000000000" pitchFamily="2" charset="2"/>
              <a:buChar char="§"/>
            </a:pPr>
            <a:r>
              <a:rPr lang="en-US" dirty="0"/>
              <a:t>Longwood</a:t>
            </a:r>
          </a:p>
          <a:p>
            <a:pPr marL="285750" indent="-285750">
              <a:spcBef>
                <a:spcPts val="200"/>
              </a:spcBef>
              <a:buFont typeface="Wingdings" panose="05000000000000000000" pitchFamily="2" charset="2"/>
              <a:buChar char="§"/>
            </a:pPr>
            <a:r>
              <a:rPr lang="en-US" dirty="0"/>
              <a:t>Hunts Point</a:t>
            </a:r>
          </a:p>
        </p:txBody>
      </p:sp>
    </p:spTree>
    <p:extLst>
      <p:ext uri="{BB962C8B-B14F-4D97-AF65-F5344CB8AC3E}">
        <p14:creationId xmlns:p14="http://schemas.microsoft.com/office/powerpoint/2010/main" val="3500736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362" y="3116755"/>
            <a:ext cx="7104538" cy="683264"/>
          </a:xfrm>
          <a:ln>
            <a:noFill/>
          </a:ln>
        </p:spPr>
        <p:txBody>
          <a:bodyPr/>
          <a:lstStyle/>
          <a:p>
            <a:r>
              <a:rPr lang="en-US" sz="4800" dirty="0"/>
              <a:t>Risk factors</a:t>
            </a:r>
          </a:p>
        </p:txBody>
      </p:sp>
      <p:sp>
        <p:nvSpPr>
          <p:cNvPr id="3" name="TextBox 2"/>
          <p:cNvSpPr txBox="1"/>
          <p:nvPr/>
        </p:nvSpPr>
        <p:spPr>
          <a:xfrm>
            <a:off x="1065212" y="4876800"/>
            <a:ext cx="10287000" cy="338554"/>
          </a:xfrm>
          <a:prstGeom prst="rect">
            <a:avLst/>
          </a:prstGeom>
          <a:noFill/>
        </p:spPr>
        <p:txBody>
          <a:bodyPr wrap="square" rtlCol="0">
            <a:spAutoFit/>
          </a:bodyPr>
          <a:lstStyle/>
          <a:p>
            <a:r>
              <a:rPr lang="en-US" sz="1600" dirty="0"/>
              <a:t>Obesity | Housing quality | Smoking | Air quality</a:t>
            </a:r>
          </a:p>
        </p:txBody>
      </p:sp>
    </p:spTree>
    <p:extLst>
      <p:ext uri="{BB962C8B-B14F-4D97-AF65-F5344CB8AC3E}">
        <p14:creationId xmlns:p14="http://schemas.microsoft.com/office/powerpoint/2010/main" val="3294662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070" y="304800"/>
            <a:ext cx="11200685" cy="830997"/>
          </a:xfrm>
        </p:spPr>
        <p:txBody>
          <a:bodyPr/>
          <a:lstStyle/>
          <a:p>
            <a:r>
              <a:rPr lang="en-US" dirty="0"/>
              <a:t>The Bronx has the highest percentage of obese youth compared to all NYC boroughs</a:t>
            </a:r>
          </a:p>
        </p:txBody>
      </p:sp>
      <p:graphicFrame>
        <p:nvGraphicFramePr>
          <p:cNvPr id="3" name="Chart 2"/>
          <p:cNvGraphicFramePr>
            <a:graphicFrameLocks/>
          </p:cNvGraphicFramePr>
          <p:nvPr>
            <p:extLst>
              <p:ext uri="{D42A27DB-BD31-4B8C-83A1-F6EECF244321}">
                <p14:modId xmlns:p14="http://schemas.microsoft.com/office/powerpoint/2010/main" val="2752508146"/>
              </p:ext>
            </p:extLst>
          </p:nvPr>
        </p:nvGraphicFramePr>
        <p:xfrm>
          <a:off x="609441" y="1191491"/>
          <a:ext cx="10138886"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0408980" y="1191492"/>
            <a:ext cx="1509752" cy="954107"/>
          </a:xfrm>
          <a:prstGeom prst="rect">
            <a:avLst/>
          </a:prstGeom>
          <a:solidFill>
            <a:schemeClr val="bg1">
              <a:lumMod val="95000"/>
            </a:schemeClr>
          </a:solidFill>
          <a:ln>
            <a:solidFill>
              <a:schemeClr val="bg1">
                <a:lumMod val="50000"/>
              </a:schemeClr>
            </a:solidFill>
          </a:ln>
        </p:spPr>
        <p:txBody>
          <a:bodyPr wrap="square" rtlCol="0">
            <a:spAutoFit/>
          </a:bodyPr>
          <a:lstStyle/>
          <a:p>
            <a:pPr algn="ctr"/>
            <a:r>
              <a:rPr lang="en-US" sz="1400" dirty="0"/>
              <a:t>Obese is ≥95th percentile for BMI, by age and sex</a:t>
            </a:r>
          </a:p>
        </p:txBody>
      </p:sp>
      <p:sp>
        <p:nvSpPr>
          <p:cNvPr id="5" name="TextBox 4"/>
          <p:cNvSpPr txBox="1"/>
          <p:nvPr/>
        </p:nvSpPr>
        <p:spPr>
          <a:xfrm>
            <a:off x="1014527" y="6337735"/>
            <a:ext cx="8875760" cy="461665"/>
          </a:xfrm>
          <a:prstGeom prst="rect">
            <a:avLst/>
          </a:prstGeom>
          <a:noFill/>
        </p:spPr>
        <p:txBody>
          <a:bodyPr wrap="square" rtlCol="0">
            <a:spAutoFit/>
          </a:bodyPr>
          <a:lstStyle/>
          <a:p>
            <a:r>
              <a:rPr lang="en-US" sz="1200" dirty="0"/>
              <a:t>Data source: New York City Youth Risk Behavior Survey, 2003-2017 (Grades 9-12).</a:t>
            </a:r>
          </a:p>
          <a:p>
            <a:r>
              <a:rPr lang="en-US" sz="1200" dirty="0"/>
              <a:t>Data captured biennially and not available before 2003.</a:t>
            </a:r>
          </a:p>
        </p:txBody>
      </p:sp>
    </p:spTree>
    <p:extLst>
      <p:ext uri="{BB962C8B-B14F-4D97-AF65-F5344CB8AC3E}">
        <p14:creationId xmlns:p14="http://schemas.microsoft.com/office/powerpoint/2010/main" val="1674809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228600"/>
            <a:ext cx="10668000" cy="830997"/>
          </a:xfrm>
        </p:spPr>
        <p:txBody>
          <a:bodyPr/>
          <a:lstStyle/>
          <a:p>
            <a:r>
              <a:rPr lang="en-US" dirty="0"/>
              <a:t>The Bronx has the highest percentage of obese adults of all NYC boroughs</a:t>
            </a:r>
          </a:p>
        </p:txBody>
      </p:sp>
      <p:sp>
        <p:nvSpPr>
          <p:cNvPr id="6" name="TextBox 5"/>
          <p:cNvSpPr txBox="1"/>
          <p:nvPr/>
        </p:nvSpPr>
        <p:spPr>
          <a:xfrm>
            <a:off x="1016114" y="6337736"/>
            <a:ext cx="8875760" cy="461665"/>
          </a:xfrm>
          <a:prstGeom prst="rect">
            <a:avLst/>
          </a:prstGeom>
          <a:noFill/>
        </p:spPr>
        <p:txBody>
          <a:bodyPr wrap="square" rtlCol="0">
            <a:spAutoFit/>
          </a:bodyPr>
          <a:lstStyle/>
          <a:p>
            <a:r>
              <a:rPr lang="en-US" sz="1200" dirty="0">
                <a:solidFill>
                  <a:srgbClr val="414042"/>
                </a:solidFill>
              </a:rPr>
              <a:t>Data source: </a:t>
            </a:r>
            <a:r>
              <a:rPr lang="en-US" sz="1200" dirty="0"/>
              <a:t>New York City Community Health Survey, 2002-2017.</a:t>
            </a:r>
          </a:p>
          <a:p>
            <a:r>
              <a:rPr lang="en-US" sz="1200" dirty="0"/>
              <a:t>Body Mass Index (BMI) is calculated based on respondents self-reported weight and height.</a:t>
            </a:r>
          </a:p>
        </p:txBody>
      </p:sp>
      <p:sp>
        <p:nvSpPr>
          <p:cNvPr id="3" name="TextBox 2"/>
          <p:cNvSpPr txBox="1"/>
          <p:nvPr/>
        </p:nvSpPr>
        <p:spPr>
          <a:xfrm>
            <a:off x="10467742" y="1172837"/>
            <a:ext cx="1565156" cy="830997"/>
          </a:xfrm>
          <a:prstGeom prst="rect">
            <a:avLst/>
          </a:prstGeom>
          <a:solidFill>
            <a:schemeClr val="bg1">
              <a:lumMod val="95000"/>
            </a:schemeClr>
          </a:solidFill>
          <a:ln>
            <a:solidFill>
              <a:schemeClr val="bg1">
                <a:lumMod val="50000"/>
              </a:schemeClr>
            </a:solidFill>
          </a:ln>
        </p:spPr>
        <p:txBody>
          <a:bodyPr wrap="square" rtlCol="0">
            <a:spAutoFit/>
          </a:bodyPr>
          <a:lstStyle/>
          <a:p>
            <a:pPr algn="ctr"/>
            <a:r>
              <a:rPr lang="en-US" sz="1600" dirty="0"/>
              <a:t>A BMI of ≥30 is classified as obese</a:t>
            </a:r>
          </a:p>
        </p:txBody>
      </p:sp>
      <p:graphicFrame>
        <p:nvGraphicFramePr>
          <p:cNvPr id="7" name="Chart 6"/>
          <p:cNvGraphicFramePr/>
          <p:nvPr>
            <p:extLst>
              <p:ext uri="{D42A27DB-BD31-4B8C-83A1-F6EECF244321}">
                <p14:modId xmlns:p14="http://schemas.microsoft.com/office/powerpoint/2010/main" val="3871355151"/>
              </p:ext>
            </p:extLst>
          </p:nvPr>
        </p:nvGraphicFramePr>
        <p:xfrm>
          <a:off x="802386" y="1172838"/>
          <a:ext cx="9665356" cy="51648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9621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4A2A-2ED8-46DB-B48E-B8C82B5C7866}"/>
              </a:ext>
            </a:extLst>
          </p:cNvPr>
          <p:cNvSpPr>
            <a:spLocks noGrp="1"/>
          </p:cNvSpPr>
          <p:nvPr>
            <p:ph type="title"/>
          </p:nvPr>
        </p:nvSpPr>
        <p:spPr>
          <a:xfrm>
            <a:off x="149225" y="629554"/>
            <a:ext cx="12039600" cy="437043"/>
          </a:xfrm>
        </p:spPr>
        <p:txBody>
          <a:bodyPr/>
          <a:lstStyle/>
          <a:p>
            <a:r>
              <a:rPr lang="en-US" sz="2800" dirty="0"/>
              <a:t>The percent of homes with mice or rats remains highest in the Bronx</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3095062487"/>
              </p:ext>
            </p:extLst>
          </p:nvPr>
        </p:nvGraphicFramePr>
        <p:xfrm>
          <a:off x="912812" y="1288034"/>
          <a:ext cx="9149607" cy="49867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EBCDDEB6-71FA-4C10-B178-8419037F2048}"/>
              </a:ext>
            </a:extLst>
          </p:cNvPr>
          <p:cNvSpPr txBox="1"/>
          <p:nvPr/>
        </p:nvSpPr>
        <p:spPr>
          <a:xfrm>
            <a:off x="989012" y="6396335"/>
            <a:ext cx="9073406" cy="461665"/>
          </a:xfrm>
          <a:prstGeom prst="rect">
            <a:avLst/>
          </a:prstGeom>
          <a:noFill/>
        </p:spPr>
        <p:txBody>
          <a:bodyPr wrap="square" rtlCol="0">
            <a:spAutoFit/>
          </a:bodyPr>
          <a:lstStyle/>
          <a:p>
            <a:r>
              <a:rPr lang="en-US" sz="1200" dirty="0"/>
              <a:t>Data source: New York City Housing and Vacancy Survey (1999-2014), data from New York City DOHMH</a:t>
            </a:r>
          </a:p>
          <a:p>
            <a:r>
              <a:rPr lang="en-US" sz="1200" dirty="0"/>
              <a:t>Environment &amp; Health Data Portal</a:t>
            </a:r>
          </a:p>
        </p:txBody>
      </p:sp>
    </p:spTree>
    <p:extLst>
      <p:ext uri="{BB962C8B-B14F-4D97-AF65-F5344CB8AC3E}">
        <p14:creationId xmlns:p14="http://schemas.microsoft.com/office/powerpoint/2010/main" val="1693307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189626" y="337378"/>
            <a:ext cx="11809571" cy="830997"/>
          </a:xfrm>
        </p:spPr>
        <p:txBody>
          <a:bodyPr/>
          <a:lstStyle/>
          <a:p>
            <a:r>
              <a:rPr lang="en-US" dirty="0"/>
              <a:t>The Bronx neighborhood with the highest percentage of homes with mice or rats in the building is University Heights/Fordham</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974278835"/>
              </p:ext>
            </p:extLst>
          </p:nvPr>
        </p:nvGraphicFramePr>
        <p:xfrm>
          <a:off x="5668522" y="1261637"/>
          <a:ext cx="6520303" cy="496293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EBCDDEB6-71FA-4C10-B178-8419037F2048}"/>
              </a:ext>
            </a:extLst>
          </p:cNvPr>
          <p:cNvSpPr txBox="1"/>
          <p:nvPr/>
        </p:nvSpPr>
        <p:spPr>
          <a:xfrm>
            <a:off x="989012" y="6396335"/>
            <a:ext cx="9073406" cy="461665"/>
          </a:xfrm>
          <a:prstGeom prst="rect">
            <a:avLst/>
          </a:prstGeom>
          <a:noFill/>
        </p:spPr>
        <p:txBody>
          <a:bodyPr wrap="square" rtlCol="0">
            <a:spAutoFit/>
          </a:bodyPr>
          <a:lstStyle/>
          <a:p>
            <a:r>
              <a:rPr lang="en-US" sz="1200" dirty="0"/>
              <a:t>Data source: New York City Housing and Vacancy Survey (2014), data from New York City DOHMH</a:t>
            </a:r>
          </a:p>
          <a:p>
            <a:r>
              <a:rPr lang="en-US" sz="1200" dirty="0"/>
              <a:t>Environment &amp; Health Data Portal</a:t>
            </a:r>
          </a:p>
        </p:txBody>
      </p:sp>
      <p:sp>
        <p:nvSpPr>
          <p:cNvPr id="4" name="TextBox 3">
            <a:extLst>
              <a:ext uri="{FF2B5EF4-FFF2-40B4-BE49-F238E27FC236}">
                <a16:creationId xmlns:a16="http://schemas.microsoft.com/office/drawing/2014/main" xmlns="" id="{F4216C03-41DD-4E85-B91B-F282E9713575}"/>
              </a:ext>
            </a:extLst>
          </p:cNvPr>
          <p:cNvSpPr txBox="1"/>
          <p:nvPr/>
        </p:nvSpPr>
        <p:spPr>
          <a:xfrm>
            <a:off x="4021596" y="2092635"/>
            <a:ext cx="410690" cy="253916"/>
          </a:xfrm>
          <a:prstGeom prst="rect">
            <a:avLst/>
          </a:prstGeom>
          <a:noFill/>
        </p:spPr>
        <p:txBody>
          <a:bodyPr wrap="none" rtlCol="0">
            <a:spAutoFit/>
          </a:bodyPr>
          <a:lstStyle/>
          <a:p>
            <a:r>
              <a:rPr lang="en-US" sz="1000" dirty="0">
                <a:solidFill>
                  <a:schemeClr val="bg1"/>
                </a:solidFill>
              </a:rPr>
              <a:t>102</a:t>
            </a:r>
          </a:p>
        </p:txBody>
      </p:sp>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Box 18">
            <a:extLst>
              <a:ext uri="{FF2B5EF4-FFF2-40B4-BE49-F238E27FC236}">
                <a16:creationId xmlns:a16="http://schemas.microsoft.com/office/drawing/2014/main" xmlns="" id="{C4C01DB8-09E2-47B7-8386-7A2C356A1D6D}"/>
              </a:ext>
            </a:extLst>
          </p:cNvPr>
          <p:cNvSpPr txBox="1"/>
          <p:nvPr/>
        </p:nvSpPr>
        <p:spPr>
          <a:xfrm>
            <a:off x="3739905" y="1928043"/>
            <a:ext cx="396262" cy="246221"/>
          </a:xfrm>
          <a:prstGeom prst="rect">
            <a:avLst/>
          </a:prstGeom>
          <a:noFill/>
        </p:spPr>
        <p:txBody>
          <a:bodyPr wrap="none" rtlCol="0">
            <a:spAutoFit/>
          </a:bodyPr>
          <a:lstStyle/>
          <a:p>
            <a:r>
              <a:rPr lang="en-US" sz="1000" dirty="0">
                <a:solidFill>
                  <a:schemeClr val="bg1"/>
                </a:solidFill>
              </a:rPr>
              <a:t>103</a:t>
            </a:r>
          </a:p>
        </p:txBody>
      </p:sp>
      <p:sp>
        <p:nvSpPr>
          <p:cNvPr id="32" name="TextBox 31"/>
          <p:cNvSpPr txBox="1"/>
          <p:nvPr/>
        </p:nvSpPr>
        <p:spPr>
          <a:xfrm>
            <a:off x="3958569" y="1670809"/>
            <a:ext cx="248786" cy="230832"/>
          </a:xfrm>
          <a:prstGeom prst="rect">
            <a:avLst/>
          </a:prstGeom>
          <a:noFill/>
        </p:spPr>
        <p:txBody>
          <a:bodyPr wrap="none" rtlCol="0">
            <a:spAutoFit/>
          </a:bodyPr>
          <a:lstStyle/>
          <a:p>
            <a:r>
              <a:rPr lang="en-US" sz="900" dirty="0">
                <a:solidFill>
                  <a:schemeClr val="bg1"/>
                </a:solidFill>
              </a:rPr>
              <a:t>2</a:t>
            </a:r>
          </a:p>
        </p:txBody>
      </p:sp>
      <p:sp>
        <p:nvSpPr>
          <p:cNvPr id="33" name="TextBox 32"/>
          <p:cNvSpPr txBox="1"/>
          <p:nvPr/>
        </p:nvSpPr>
        <p:spPr>
          <a:xfrm>
            <a:off x="3938036" y="1935737"/>
            <a:ext cx="248786" cy="230832"/>
          </a:xfrm>
          <a:prstGeom prst="rect">
            <a:avLst/>
          </a:prstGeom>
          <a:noFill/>
        </p:spPr>
        <p:txBody>
          <a:bodyPr wrap="none" rtlCol="0">
            <a:spAutoFit/>
          </a:bodyPr>
          <a:lstStyle/>
          <a:p>
            <a:r>
              <a:rPr lang="en-US" sz="900" dirty="0">
                <a:solidFill>
                  <a:schemeClr val="bg1"/>
                </a:solidFill>
              </a:rPr>
              <a:t>3</a:t>
            </a:r>
          </a:p>
        </p:txBody>
      </p:sp>
      <p:sp>
        <p:nvSpPr>
          <p:cNvPr id="37" name="TextBox 36"/>
          <p:cNvSpPr txBox="1"/>
          <p:nvPr/>
        </p:nvSpPr>
        <p:spPr>
          <a:xfrm>
            <a:off x="4116981" y="2141408"/>
            <a:ext cx="248786" cy="230832"/>
          </a:xfrm>
          <a:prstGeom prst="rect">
            <a:avLst/>
          </a:prstGeom>
          <a:noFill/>
        </p:spPr>
        <p:txBody>
          <a:bodyPr wrap="none" rtlCol="0">
            <a:spAutoFit/>
          </a:bodyPr>
          <a:lstStyle/>
          <a:p>
            <a:r>
              <a:rPr lang="en-US" sz="900" dirty="0">
                <a:solidFill>
                  <a:schemeClr val="bg1"/>
                </a:solidFill>
              </a:rPr>
              <a:t>7</a:t>
            </a:r>
          </a:p>
        </p:txBody>
      </p:sp>
      <p:sp>
        <p:nvSpPr>
          <p:cNvPr id="39" name="TextBox 38"/>
          <p:cNvSpPr txBox="1"/>
          <p:nvPr/>
        </p:nvSpPr>
        <p:spPr>
          <a:xfrm>
            <a:off x="3766068" y="1895187"/>
            <a:ext cx="248786" cy="230832"/>
          </a:xfrm>
          <a:prstGeom prst="rect">
            <a:avLst/>
          </a:prstGeom>
          <a:noFill/>
        </p:spPr>
        <p:txBody>
          <a:bodyPr wrap="none" rtlCol="0">
            <a:spAutoFit/>
          </a:bodyPr>
          <a:lstStyle/>
          <a:p>
            <a:r>
              <a:rPr lang="en-US" sz="900" dirty="0">
                <a:solidFill>
                  <a:schemeClr val="bg1"/>
                </a:solidFill>
              </a:rPr>
              <a:t>9</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295400"/>
            <a:ext cx="5654522" cy="501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487891" y="1625604"/>
            <a:ext cx="2209800" cy="1477328"/>
          </a:xfrm>
          <a:prstGeom prst="rect">
            <a:avLst/>
          </a:prstGeom>
          <a:solidFill>
            <a:schemeClr val="bg1"/>
          </a:solidFill>
          <a:ln>
            <a:solidFill>
              <a:schemeClr val="bg1">
                <a:lumMod val="50000"/>
              </a:schemeClr>
            </a:solidFill>
          </a:ln>
        </p:spPr>
        <p:txBody>
          <a:bodyPr wrap="square" rtlCol="0">
            <a:spAutoFit/>
          </a:bodyPr>
          <a:lstStyle/>
          <a:p>
            <a:pPr marL="228600" indent="-228600" fontAlgn="b">
              <a:buFontTx/>
              <a:buAutoNum type="arabicPlain"/>
            </a:pPr>
            <a:r>
              <a:rPr lang="en-US" sz="900" dirty="0" err="1"/>
              <a:t>Highbridge</a:t>
            </a:r>
            <a:r>
              <a:rPr lang="en-US" sz="900" dirty="0"/>
              <a:t>/South Concourse</a:t>
            </a:r>
          </a:p>
          <a:p>
            <a:pPr marL="228600" indent="-228600" fontAlgn="b">
              <a:buFontTx/>
              <a:buAutoNum type="arabicPlain"/>
            </a:pPr>
            <a:r>
              <a:rPr lang="en-US" sz="900" dirty="0"/>
              <a:t>Kingsbridge Heights/</a:t>
            </a:r>
            <a:r>
              <a:rPr lang="en-US" sz="900" dirty="0" err="1"/>
              <a:t>Mosholu</a:t>
            </a:r>
            <a:endParaRPr lang="en-US" sz="900" dirty="0"/>
          </a:p>
          <a:p>
            <a:pPr marL="228600" indent="-228600" fontAlgn="b">
              <a:buFontTx/>
              <a:buAutoNum type="arabicPlain"/>
            </a:pPr>
            <a:r>
              <a:rPr lang="en-US" sz="900" dirty="0" err="1"/>
              <a:t>Morrisania</a:t>
            </a:r>
            <a:r>
              <a:rPr lang="en-US" sz="900" dirty="0"/>
              <a:t>/East Tremont</a:t>
            </a:r>
          </a:p>
          <a:p>
            <a:pPr marL="228600" indent="-228600" fontAlgn="b">
              <a:buFontTx/>
              <a:buAutoNum type="arabicPlain"/>
            </a:pPr>
            <a:r>
              <a:rPr lang="en-US" sz="900" dirty="0"/>
              <a:t>Mott Haven/Hunts Point</a:t>
            </a:r>
          </a:p>
          <a:p>
            <a:pPr marL="228600" indent="-228600" fontAlgn="b">
              <a:buFontTx/>
              <a:buAutoNum type="arabicPlain"/>
            </a:pPr>
            <a:r>
              <a:rPr lang="en-US" sz="900" dirty="0"/>
              <a:t>Pelham Parkway</a:t>
            </a:r>
          </a:p>
          <a:p>
            <a:pPr marL="228600" indent="-228600" fontAlgn="b">
              <a:buFontTx/>
              <a:buAutoNum type="arabicPlain"/>
            </a:pPr>
            <a:r>
              <a:rPr lang="en-US" sz="900" dirty="0"/>
              <a:t>Riverdale/Kingsbridge</a:t>
            </a:r>
          </a:p>
          <a:p>
            <a:pPr marL="228600" indent="-228600" fontAlgn="b">
              <a:buFontTx/>
              <a:buAutoNum type="arabicPlain"/>
            </a:pPr>
            <a:r>
              <a:rPr lang="en-US" sz="900" dirty="0" err="1"/>
              <a:t>Soundview</a:t>
            </a:r>
            <a:r>
              <a:rPr lang="en-US" sz="900" dirty="0"/>
              <a:t>/</a:t>
            </a:r>
            <a:r>
              <a:rPr lang="en-US" sz="900" dirty="0" err="1"/>
              <a:t>Parkchester</a:t>
            </a:r>
            <a:endParaRPr lang="en-US" sz="900" dirty="0"/>
          </a:p>
          <a:p>
            <a:pPr marL="228600" indent="-228600" fontAlgn="b">
              <a:buFontTx/>
              <a:buAutoNum type="arabicPlain"/>
            </a:pPr>
            <a:r>
              <a:rPr lang="en-US" sz="900" dirty="0" err="1"/>
              <a:t>Throgs</a:t>
            </a:r>
            <a:r>
              <a:rPr lang="en-US" sz="900" dirty="0"/>
              <a:t> Neck/Co-op City</a:t>
            </a:r>
          </a:p>
          <a:p>
            <a:pPr marL="228600" indent="-228600" fontAlgn="b">
              <a:buFontTx/>
              <a:buAutoNum type="arabicPlain"/>
            </a:pPr>
            <a:r>
              <a:rPr lang="en-US" sz="900" dirty="0"/>
              <a:t>University Heights/Fordham</a:t>
            </a:r>
          </a:p>
          <a:p>
            <a:pPr marL="228600" indent="-228600" fontAlgn="b">
              <a:buFontTx/>
              <a:buAutoNum type="arabicPlain"/>
            </a:pPr>
            <a:r>
              <a:rPr lang="en-US" sz="900" dirty="0" err="1"/>
              <a:t>Williamsbridge</a:t>
            </a:r>
            <a:r>
              <a:rPr lang="en-US" sz="900" dirty="0"/>
              <a:t>/</a:t>
            </a:r>
            <a:r>
              <a:rPr lang="en-US" sz="900" dirty="0" err="1"/>
              <a:t>Baychester</a:t>
            </a:r>
            <a:endParaRPr lang="en-US" sz="900" dirty="0"/>
          </a:p>
        </p:txBody>
      </p:sp>
      <p:sp>
        <p:nvSpPr>
          <p:cNvPr id="31" name="TextBox 30"/>
          <p:cNvSpPr txBox="1"/>
          <p:nvPr/>
        </p:nvSpPr>
        <p:spPr>
          <a:xfrm>
            <a:off x="3689250" y="1510188"/>
            <a:ext cx="248786" cy="230832"/>
          </a:xfrm>
          <a:prstGeom prst="rect">
            <a:avLst/>
          </a:prstGeom>
          <a:noFill/>
        </p:spPr>
        <p:txBody>
          <a:bodyPr wrap="none" rtlCol="0">
            <a:spAutoFit/>
          </a:bodyPr>
          <a:lstStyle/>
          <a:p>
            <a:r>
              <a:rPr lang="en-US" sz="900" dirty="0">
                <a:solidFill>
                  <a:schemeClr val="bg1"/>
                </a:solidFill>
              </a:rPr>
              <a:t>6</a:t>
            </a:r>
          </a:p>
        </p:txBody>
      </p:sp>
      <p:sp>
        <p:nvSpPr>
          <p:cNvPr id="41" name="TextBox 40"/>
          <p:cNvSpPr txBox="1"/>
          <p:nvPr/>
        </p:nvSpPr>
        <p:spPr>
          <a:xfrm>
            <a:off x="4021596" y="1510188"/>
            <a:ext cx="312906" cy="230832"/>
          </a:xfrm>
          <a:prstGeom prst="rect">
            <a:avLst/>
          </a:prstGeom>
          <a:noFill/>
        </p:spPr>
        <p:txBody>
          <a:bodyPr wrap="none" rtlCol="0">
            <a:spAutoFit/>
          </a:bodyPr>
          <a:lstStyle/>
          <a:p>
            <a:r>
              <a:rPr lang="en-US" sz="900" dirty="0">
                <a:solidFill>
                  <a:schemeClr val="bg1"/>
                </a:solidFill>
              </a:rPr>
              <a:t>10</a:t>
            </a:r>
          </a:p>
        </p:txBody>
      </p:sp>
      <p:sp>
        <p:nvSpPr>
          <p:cNvPr id="42" name="TextBox 41"/>
          <p:cNvSpPr txBox="1"/>
          <p:nvPr/>
        </p:nvSpPr>
        <p:spPr>
          <a:xfrm>
            <a:off x="3887381" y="1628599"/>
            <a:ext cx="248786" cy="230832"/>
          </a:xfrm>
          <a:prstGeom prst="rect">
            <a:avLst/>
          </a:prstGeom>
          <a:noFill/>
        </p:spPr>
        <p:txBody>
          <a:bodyPr wrap="none" rtlCol="0">
            <a:spAutoFit/>
          </a:bodyPr>
          <a:lstStyle/>
          <a:p>
            <a:r>
              <a:rPr lang="en-US" sz="900" dirty="0">
                <a:solidFill>
                  <a:schemeClr val="bg1"/>
                </a:solidFill>
              </a:rPr>
              <a:t>2</a:t>
            </a:r>
          </a:p>
        </p:txBody>
      </p:sp>
      <p:sp>
        <p:nvSpPr>
          <p:cNvPr id="43" name="TextBox 42"/>
          <p:cNvSpPr txBox="1"/>
          <p:nvPr/>
        </p:nvSpPr>
        <p:spPr>
          <a:xfrm>
            <a:off x="3703951" y="1861803"/>
            <a:ext cx="248786" cy="230832"/>
          </a:xfrm>
          <a:prstGeom prst="rect">
            <a:avLst/>
          </a:prstGeom>
          <a:noFill/>
        </p:spPr>
        <p:txBody>
          <a:bodyPr wrap="none" rtlCol="0">
            <a:spAutoFit/>
          </a:bodyPr>
          <a:lstStyle/>
          <a:p>
            <a:r>
              <a:rPr lang="en-US" sz="900" dirty="0">
                <a:solidFill>
                  <a:schemeClr val="bg1"/>
                </a:solidFill>
              </a:rPr>
              <a:t>9</a:t>
            </a:r>
          </a:p>
        </p:txBody>
      </p:sp>
      <p:sp>
        <p:nvSpPr>
          <p:cNvPr id="44" name="TextBox 43"/>
          <p:cNvSpPr txBox="1"/>
          <p:nvPr/>
        </p:nvSpPr>
        <p:spPr>
          <a:xfrm>
            <a:off x="3615512" y="2041103"/>
            <a:ext cx="248786" cy="230832"/>
          </a:xfrm>
          <a:prstGeom prst="rect">
            <a:avLst/>
          </a:prstGeom>
          <a:noFill/>
        </p:spPr>
        <p:txBody>
          <a:bodyPr wrap="none" rtlCol="0">
            <a:spAutoFit/>
          </a:bodyPr>
          <a:lstStyle/>
          <a:p>
            <a:r>
              <a:rPr lang="en-US" sz="900" dirty="0">
                <a:solidFill>
                  <a:schemeClr val="bg1"/>
                </a:solidFill>
              </a:rPr>
              <a:t>1</a:t>
            </a:r>
          </a:p>
        </p:txBody>
      </p:sp>
      <p:sp>
        <p:nvSpPr>
          <p:cNvPr id="45" name="TextBox 44"/>
          <p:cNvSpPr txBox="1"/>
          <p:nvPr/>
        </p:nvSpPr>
        <p:spPr>
          <a:xfrm>
            <a:off x="3864298" y="1909915"/>
            <a:ext cx="248786" cy="230832"/>
          </a:xfrm>
          <a:prstGeom prst="rect">
            <a:avLst/>
          </a:prstGeom>
          <a:noFill/>
        </p:spPr>
        <p:txBody>
          <a:bodyPr wrap="none" rtlCol="0">
            <a:spAutoFit/>
          </a:bodyPr>
          <a:lstStyle/>
          <a:p>
            <a:r>
              <a:rPr lang="en-US" sz="900" dirty="0">
                <a:solidFill>
                  <a:schemeClr val="bg1"/>
                </a:solidFill>
              </a:rPr>
              <a:t>3</a:t>
            </a:r>
          </a:p>
        </p:txBody>
      </p:sp>
      <p:sp>
        <p:nvSpPr>
          <p:cNvPr id="46" name="TextBox 45"/>
          <p:cNvSpPr txBox="1"/>
          <p:nvPr/>
        </p:nvSpPr>
        <p:spPr>
          <a:xfrm>
            <a:off x="3759157" y="2231135"/>
            <a:ext cx="248786" cy="230832"/>
          </a:xfrm>
          <a:prstGeom prst="rect">
            <a:avLst/>
          </a:prstGeom>
          <a:noFill/>
        </p:spPr>
        <p:txBody>
          <a:bodyPr wrap="none" rtlCol="0">
            <a:spAutoFit/>
          </a:bodyPr>
          <a:lstStyle/>
          <a:p>
            <a:r>
              <a:rPr lang="en-US" sz="900" dirty="0">
                <a:solidFill>
                  <a:schemeClr val="bg1"/>
                </a:solidFill>
              </a:rPr>
              <a:t>4</a:t>
            </a:r>
          </a:p>
        </p:txBody>
      </p:sp>
      <p:sp>
        <p:nvSpPr>
          <p:cNvPr id="47" name="TextBox 46"/>
          <p:cNvSpPr txBox="1"/>
          <p:nvPr/>
        </p:nvSpPr>
        <p:spPr>
          <a:xfrm>
            <a:off x="4052487" y="2104177"/>
            <a:ext cx="248786" cy="230832"/>
          </a:xfrm>
          <a:prstGeom prst="rect">
            <a:avLst/>
          </a:prstGeom>
          <a:noFill/>
        </p:spPr>
        <p:txBody>
          <a:bodyPr wrap="none" rtlCol="0">
            <a:spAutoFit/>
          </a:bodyPr>
          <a:lstStyle/>
          <a:p>
            <a:r>
              <a:rPr lang="en-US" sz="900" dirty="0">
                <a:solidFill>
                  <a:schemeClr val="bg1"/>
                </a:solidFill>
              </a:rPr>
              <a:t>7</a:t>
            </a:r>
          </a:p>
        </p:txBody>
      </p:sp>
      <p:sp>
        <p:nvSpPr>
          <p:cNvPr id="48" name="TextBox 47"/>
          <p:cNvSpPr txBox="1"/>
          <p:nvPr/>
        </p:nvSpPr>
        <p:spPr>
          <a:xfrm>
            <a:off x="4112700" y="1820321"/>
            <a:ext cx="248786" cy="230832"/>
          </a:xfrm>
          <a:prstGeom prst="rect">
            <a:avLst/>
          </a:prstGeom>
          <a:noFill/>
        </p:spPr>
        <p:txBody>
          <a:bodyPr wrap="none" rtlCol="0">
            <a:spAutoFit/>
          </a:bodyPr>
          <a:lstStyle/>
          <a:p>
            <a:r>
              <a:rPr lang="en-US" sz="900" dirty="0"/>
              <a:t>5</a:t>
            </a:r>
          </a:p>
        </p:txBody>
      </p:sp>
      <p:sp>
        <p:nvSpPr>
          <p:cNvPr id="49" name="TextBox 48"/>
          <p:cNvSpPr txBox="1"/>
          <p:nvPr/>
        </p:nvSpPr>
        <p:spPr>
          <a:xfrm>
            <a:off x="4285952" y="2062976"/>
            <a:ext cx="248786" cy="230832"/>
          </a:xfrm>
          <a:prstGeom prst="rect">
            <a:avLst/>
          </a:prstGeom>
          <a:noFill/>
        </p:spPr>
        <p:txBody>
          <a:bodyPr wrap="none" rtlCol="0">
            <a:spAutoFit/>
          </a:bodyPr>
          <a:lstStyle/>
          <a:p>
            <a:r>
              <a:rPr lang="en-US" sz="900" dirty="0"/>
              <a:t>8</a:t>
            </a:r>
          </a:p>
        </p:txBody>
      </p:sp>
    </p:spTree>
    <p:extLst>
      <p:ext uri="{BB962C8B-B14F-4D97-AF65-F5344CB8AC3E}">
        <p14:creationId xmlns:p14="http://schemas.microsoft.com/office/powerpoint/2010/main" val="2179555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4A2A-2ED8-46DB-B48E-B8C82B5C7866}"/>
              </a:ext>
            </a:extLst>
          </p:cNvPr>
          <p:cNvSpPr>
            <a:spLocks noGrp="1"/>
          </p:cNvSpPr>
          <p:nvPr>
            <p:ph type="title"/>
          </p:nvPr>
        </p:nvSpPr>
        <p:spPr>
          <a:xfrm>
            <a:off x="303212" y="304800"/>
            <a:ext cx="11657013" cy="781752"/>
          </a:xfrm>
        </p:spPr>
        <p:txBody>
          <a:bodyPr/>
          <a:lstStyle/>
          <a:p>
            <a:r>
              <a:rPr lang="en-US" sz="2800" dirty="0"/>
              <a:t>The percent of homes with cockroaches has decreased in all 5 NYC boroughs since 2008, yet remains highest in the Bronx</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1286058251"/>
              </p:ext>
            </p:extLst>
          </p:nvPr>
        </p:nvGraphicFramePr>
        <p:xfrm>
          <a:off x="912812" y="1288034"/>
          <a:ext cx="9753600" cy="49867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EBCDDEB6-71FA-4C10-B178-8419037F2048}"/>
              </a:ext>
            </a:extLst>
          </p:cNvPr>
          <p:cNvSpPr txBox="1"/>
          <p:nvPr/>
        </p:nvSpPr>
        <p:spPr>
          <a:xfrm>
            <a:off x="989012" y="6407370"/>
            <a:ext cx="9073406" cy="461665"/>
          </a:xfrm>
          <a:prstGeom prst="rect">
            <a:avLst/>
          </a:prstGeom>
          <a:noFill/>
        </p:spPr>
        <p:txBody>
          <a:bodyPr wrap="square" rtlCol="0">
            <a:spAutoFit/>
          </a:bodyPr>
          <a:lstStyle/>
          <a:p>
            <a:r>
              <a:rPr lang="en-US" sz="1200" dirty="0"/>
              <a:t>Data source: New York City Housing and Vacancy Survey (2008-2014), data from New York City DOHMH </a:t>
            </a:r>
          </a:p>
          <a:p>
            <a:r>
              <a:rPr lang="en-US" sz="1200" dirty="0"/>
              <a:t>Environment &amp; Health Data Portal </a:t>
            </a:r>
          </a:p>
        </p:txBody>
      </p:sp>
    </p:spTree>
    <p:extLst>
      <p:ext uri="{BB962C8B-B14F-4D97-AF65-F5344CB8AC3E}">
        <p14:creationId xmlns:p14="http://schemas.microsoft.com/office/powerpoint/2010/main" val="2543853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609441" y="304800"/>
            <a:ext cx="11199971" cy="830997"/>
          </a:xfrm>
        </p:spPr>
        <p:txBody>
          <a:bodyPr/>
          <a:lstStyle/>
          <a:p>
            <a:r>
              <a:rPr lang="en-US" dirty="0"/>
              <a:t>The Bronx neighborhood with the highest percentage of homes with cockroaches is University Heights/Fordham</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1284850362"/>
              </p:ext>
            </p:extLst>
          </p:nvPr>
        </p:nvGraphicFramePr>
        <p:xfrm>
          <a:off x="5668522" y="1261637"/>
          <a:ext cx="6520303" cy="496293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EBCDDEB6-71FA-4C10-B178-8419037F2048}"/>
              </a:ext>
            </a:extLst>
          </p:cNvPr>
          <p:cNvSpPr txBox="1"/>
          <p:nvPr/>
        </p:nvSpPr>
        <p:spPr>
          <a:xfrm>
            <a:off x="989012" y="6407370"/>
            <a:ext cx="9073406" cy="461665"/>
          </a:xfrm>
          <a:prstGeom prst="rect">
            <a:avLst/>
          </a:prstGeom>
          <a:noFill/>
        </p:spPr>
        <p:txBody>
          <a:bodyPr wrap="square" rtlCol="0">
            <a:spAutoFit/>
          </a:bodyPr>
          <a:lstStyle/>
          <a:p>
            <a:r>
              <a:rPr lang="en-US" sz="1200" dirty="0"/>
              <a:t>Data source: New York City Housing and Vacancy Survey (2014), data from New York City DOHMH</a:t>
            </a:r>
          </a:p>
          <a:p>
            <a:r>
              <a:rPr lang="en-US" sz="1200" dirty="0"/>
              <a:t>Environment &amp; Health Data Portal </a:t>
            </a:r>
          </a:p>
        </p:txBody>
      </p:sp>
      <p:sp>
        <p:nvSpPr>
          <p:cNvPr id="11" name="TextBox 10">
            <a:extLst>
              <a:ext uri="{FF2B5EF4-FFF2-40B4-BE49-F238E27FC236}">
                <a16:creationId xmlns:a16="http://schemas.microsoft.com/office/drawing/2014/main" xmlns="" id="{4314105F-4859-4F7C-BF6C-77421DFA727E}"/>
              </a:ext>
            </a:extLst>
          </p:cNvPr>
          <p:cNvSpPr txBox="1"/>
          <p:nvPr/>
        </p:nvSpPr>
        <p:spPr>
          <a:xfrm>
            <a:off x="3753224" y="2133714"/>
            <a:ext cx="396262" cy="246221"/>
          </a:xfrm>
          <a:prstGeom prst="rect">
            <a:avLst/>
          </a:prstGeom>
          <a:noFill/>
        </p:spPr>
        <p:txBody>
          <a:bodyPr wrap="none" rtlCol="0">
            <a:spAutoFit/>
          </a:bodyPr>
          <a:lstStyle/>
          <a:p>
            <a:r>
              <a:rPr lang="en-US" sz="1000" dirty="0">
                <a:solidFill>
                  <a:schemeClr val="bg1"/>
                </a:solidFill>
              </a:rPr>
              <a:t>103</a:t>
            </a:r>
          </a:p>
        </p:txBody>
      </p:sp>
      <p:sp>
        <p:nvSpPr>
          <p:cNvPr id="12" name="TextBox 11">
            <a:extLst>
              <a:ext uri="{FF2B5EF4-FFF2-40B4-BE49-F238E27FC236}">
                <a16:creationId xmlns:a16="http://schemas.microsoft.com/office/drawing/2014/main" xmlns="" id="{DD84C91E-1DD5-4BA0-B8C1-44E507673B28}"/>
              </a:ext>
            </a:extLst>
          </p:cNvPr>
          <p:cNvSpPr txBox="1"/>
          <p:nvPr/>
        </p:nvSpPr>
        <p:spPr>
          <a:xfrm>
            <a:off x="3603247" y="1879798"/>
            <a:ext cx="396262" cy="246221"/>
          </a:xfrm>
          <a:prstGeom prst="rect">
            <a:avLst/>
          </a:prstGeom>
          <a:noFill/>
        </p:spPr>
        <p:txBody>
          <a:bodyPr wrap="none" rtlCol="0">
            <a:spAutoFit/>
          </a:bodyPr>
          <a:lstStyle/>
          <a:p>
            <a:r>
              <a:rPr lang="en-US" sz="1000" dirty="0">
                <a:solidFill>
                  <a:schemeClr val="bg1"/>
                </a:solidFill>
              </a:rPr>
              <a:t>101</a:t>
            </a:r>
          </a:p>
        </p:txBody>
      </p:sp>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xmlns="" id="{1CC07C82-C4C3-4792-B495-6D88DBA3CF40}"/>
              </a:ext>
            </a:extLst>
          </p:cNvPr>
          <p:cNvSpPr txBox="1"/>
          <p:nvPr/>
        </p:nvSpPr>
        <p:spPr>
          <a:xfrm>
            <a:off x="3581160" y="1670809"/>
            <a:ext cx="396262" cy="246221"/>
          </a:xfrm>
          <a:prstGeom prst="rect">
            <a:avLst/>
          </a:prstGeom>
          <a:noFill/>
        </p:spPr>
        <p:txBody>
          <a:bodyPr wrap="none" rtlCol="0">
            <a:spAutoFit/>
          </a:bodyPr>
          <a:lstStyle/>
          <a:p>
            <a:r>
              <a:rPr lang="en-US" sz="1000" dirty="0">
                <a:solidFill>
                  <a:schemeClr val="bg1"/>
                </a:solidFill>
              </a:rPr>
              <a:t>101</a:t>
            </a:r>
          </a:p>
        </p:txBody>
      </p:sp>
      <p:sp>
        <p:nvSpPr>
          <p:cNvPr id="19" name="TextBox 18">
            <a:extLst>
              <a:ext uri="{FF2B5EF4-FFF2-40B4-BE49-F238E27FC236}">
                <a16:creationId xmlns:a16="http://schemas.microsoft.com/office/drawing/2014/main" xmlns="" id="{C4C01DB8-09E2-47B7-8386-7A2C356A1D6D}"/>
              </a:ext>
            </a:extLst>
          </p:cNvPr>
          <p:cNvSpPr txBox="1"/>
          <p:nvPr/>
        </p:nvSpPr>
        <p:spPr>
          <a:xfrm>
            <a:off x="3739905" y="1928043"/>
            <a:ext cx="396262" cy="246221"/>
          </a:xfrm>
          <a:prstGeom prst="rect">
            <a:avLst/>
          </a:prstGeom>
          <a:noFill/>
        </p:spPr>
        <p:txBody>
          <a:bodyPr wrap="none" rtlCol="0">
            <a:spAutoFit/>
          </a:bodyPr>
          <a:lstStyle/>
          <a:p>
            <a:r>
              <a:rPr lang="en-US" sz="1000" dirty="0">
                <a:solidFill>
                  <a:schemeClr val="bg1"/>
                </a:solidFill>
              </a:rPr>
              <a:t>103</a:t>
            </a:r>
          </a:p>
        </p:txBody>
      </p:sp>
      <p:sp>
        <p:nvSpPr>
          <p:cNvPr id="32" name="TextBox 31"/>
          <p:cNvSpPr txBox="1"/>
          <p:nvPr/>
        </p:nvSpPr>
        <p:spPr>
          <a:xfrm>
            <a:off x="3958569" y="1670809"/>
            <a:ext cx="248786" cy="230832"/>
          </a:xfrm>
          <a:prstGeom prst="rect">
            <a:avLst/>
          </a:prstGeom>
          <a:noFill/>
        </p:spPr>
        <p:txBody>
          <a:bodyPr wrap="none" rtlCol="0">
            <a:spAutoFit/>
          </a:bodyPr>
          <a:lstStyle/>
          <a:p>
            <a:r>
              <a:rPr lang="en-US" sz="900" dirty="0">
                <a:solidFill>
                  <a:schemeClr val="bg1"/>
                </a:solidFill>
              </a:rPr>
              <a:t>2</a:t>
            </a:r>
          </a:p>
        </p:txBody>
      </p:sp>
      <p:sp>
        <p:nvSpPr>
          <p:cNvPr id="33" name="TextBox 32"/>
          <p:cNvSpPr txBox="1"/>
          <p:nvPr/>
        </p:nvSpPr>
        <p:spPr>
          <a:xfrm>
            <a:off x="3938036" y="1935737"/>
            <a:ext cx="248786" cy="230832"/>
          </a:xfrm>
          <a:prstGeom prst="rect">
            <a:avLst/>
          </a:prstGeom>
          <a:noFill/>
        </p:spPr>
        <p:txBody>
          <a:bodyPr wrap="none" rtlCol="0">
            <a:spAutoFit/>
          </a:bodyPr>
          <a:lstStyle/>
          <a:p>
            <a:r>
              <a:rPr lang="en-US" sz="900" dirty="0">
                <a:solidFill>
                  <a:schemeClr val="bg1"/>
                </a:solidFill>
              </a:rPr>
              <a:t>3</a:t>
            </a:r>
          </a:p>
        </p:txBody>
      </p:sp>
      <p:sp>
        <p:nvSpPr>
          <p:cNvPr id="34" name="TextBox 33"/>
          <p:cNvSpPr txBox="1"/>
          <p:nvPr/>
        </p:nvSpPr>
        <p:spPr>
          <a:xfrm>
            <a:off x="3860265" y="2248852"/>
            <a:ext cx="248786" cy="230832"/>
          </a:xfrm>
          <a:prstGeom prst="rect">
            <a:avLst/>
          </a:prstGeom>
          <a:noFill/>
        </p:spPr>
        <p:txBody>
          <a:bodyPr wrap="none" rtlCol="0">
            <a:spAutoFit/>
          </a:bodyPr>
          <a:lstStyle/>
          <a:p>
            <a:r>
              <a:rPr lang="en-US" sz="900" dirty="0">
                <a:solidFill>
                  <a:schemeClr val="bg1"/>
                </a:solidFill>
              </a:rPr>
              <a:t>4</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 y="1249195"/>
            <a:ext cx="5691187"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487891" y="1625604"/>
            <a:ext cx="2209800" cy="1477328"/>
          </a:xfrm>
          <a:prstGeom prst="rect">
            <a:avLst/>
          </a:prstGeom>
          <a:solidFill>
            <a:schemeClr val="bg1"/>
          </a:solidFill>
          <a:ln>
            <a:solidFill>
              <a:schemeClr val="bg1">
                <a:lumMod val="50000"/>
              </a:schemeClr>
            </a:solidFill>
          </a:ln>
        </p:spPr>
        <p:txBody>
          <a:bodyPr wrap="square" rtlCol="0">
            <a:spAutoFit/>
          </a:bodyPr>
          <a:lstStyle/>
          <a:p>
            <a:pPr marL="228600" indent="-228600" fontAlgn="b">
              <a:buFontTx/>
              <a:buAutoNum type="arabicPlain"/>
            </a:pPr>
            <a:r>
              <a:rPr lang="en-US" sz="900" dirty="0" err="1"/>
              <a:t>Highbridge</a:t>
            </a:r>
            <a:r>
              <a:rPr lang="en-US" sz="900" dirty="0"/>
              <a:t>/South Concourse</a:t>
            </a:r>
          </a:p>
          <a:p>
            <a:pPr marL="228600" indent="-228600" fontAlgn="b">
              <a:buFontTx/>
              <a:buAutoNum type="arabicPlain"/>
            </a:pPr>
            <a:r>
              <a:rPr lang="en-US" sz="900" dirty="0"/>
              <a:t>Kingsbridge Heights/</a:t>
            </a:r>
            <a:r>
              <a:rPr lang="en-US" sz="900" dirty="0" err="1"/>
              <a:t>Mosholu</a:t>
            </a:r>
            <a:endParaRPr lang="en-US" sz="900" dirty="0"/>
          </a:p>
          <a:p>
            <a:pPr marL="228600" indent="-228600" fontAlgn="b">
              <a:buFontTx/>
              <a:buAutoNum type="arabicPlain"/>
            </a:pPr>
            <a:r>
              <a:rPr lang="en-US" sz="900" dirty="0" err="1"/>
              <a:t>Morrisania</a:t>
            </a:r>
            <a:r>
              <a:rPr lang="en-US" sz="900" dirty="0"/>
              <a:t>/East Tremont</a:t>
            </a:r>
          </a:p>
          <a:p>
            <a:pPr marL="228600" indent="-228600" fontAlgn="b">
              <a:buFontTx/>
              <a:buAutoNum type="arabicPlain"/>
            </a:pPr>
            <a:r>
              <a:rPr lang="en-US" sz="900" dirty="0"/>
              <a:t>Mott Haven/Hunts Point</a:t>
            </a:r>
          </a:p>
          <a:p>
            <a:pPr marL="228600" indent="-228600" fontAlgn="b">
              <a:buFontTx/>
              <a:buAutoNum type="arabicPlain"/>
            </a:pPr>
            <a:r>
              <a:rPr lang="en-US" sz="900" dirty="0"/>
              <a:t>Pelham Parkway</a:t>
            </a:r>
          </a:p>
          <a:p>
            <a:pPr marL="228600" indent="-228600" fontAlgn="b">
              <a:buFontTx/>
              <a:buAutoNum type="arabicPlain"/>
            </a:pPr>
            <a:r>
              <a:rPr lang="en-US" sz="900" dirty="0"/>
              <a:t>Riverdale/Kingsbridge</a:t>
            </a:r>
          </a:p>
          <a:p>
            <a:pPr marL="228600" indent="-228600" fontAlgn="b">
              <a:buFontTx/>
              <a:buAutoNum type="arabicPlain"/>
            </a:pPr>
            <a:r>
              <a:rPr lang="en-US" sz="900" dirty="0" err="1"/>
              <a:t>Soundview</a:t>
            </a:r>
            <a:r>
              <a:rPr lang="en-US" sz="900" dirty="0"/>
              <a:t>/</a:t>
            </a:r>
            <a:r>
              <a:rPr lang="en-US" sz="900" dirty="0" err="1"/>
              <a:t>Parkchester</a:t>
            </a:r>
            <a:endParaRPr lang="en-US" sz="900" dirty="0"/>
          </a:p>
          <a:p>
            <a:pPr marL="228600" indent="-228600" fontAlgn="b">
              <a:buFontTx/>
              <a:buAutoNum type="arabicPlain"/>
            </a:pPr>
            <a:r>
              <a:rPr lang="en-US" sz="900" dirty="0" err="1"/>
              <a:t>Throgs</a:t>
            </a:r>
            <a:r>
              <a:rPr lang="en-US" sz="900" dirty="0"/>
              <a:t> Neck/Co-op City</a:t>
            </a:r>
          </a:p>
          <a:p>
            <a:pPr marL="228600" indent="-228600" fontAlgn="b">
              <a:buFontTx/>
              <a:buAutoNum type="arabicPlain"/>
            </a:pPr>
            <a:r>
              <a:rPr lang="en-US" sz="900" dirty="0"/>
              <a:t>University Heights/Fordham</a:t>
            </a:r>
          </a:p>
          <a:p>
            <a:pPr marL="228600" indent="-228600" fontAlgn="b">
              <a:buFontTx/>
              <a:buAutoNum type="arabicPlain"/>
            </a:pPr>
            <a:r>
              <a:rPr lang="en-US" sz="900" dirty="0" err="1"/>
              <a:t>Williamsbridge</a:t>
            </a:r>
            <a:r>
              <a:rPr lang="en-US" sz="900" dirty="0"/>
              <a:t>/</a:t>
            </a:r>
            <a:r>
              <a:rPr lang="en-US" sz="900" dirty="0" err="1"/>
              <a:t>Baychester</a:t>
            </a:r>
            <a:endParaRPr lang="en-US" sz="900" dirty="0"/>
          </a:p>
        </p:txBody>
      </p:sp>
      <p:sp>
        <p:nvSpPr>
          <p:cNvPr id="30" name="TextBox 29"/>
          <p:cNvSpPr txBox="1"/>
          <p:nvPr/>
        </p:nvSpPr>
        <p:spPr>
          <a:xfrm>
            <a:off x="3739905" y="2058848"/>
            <a:ext cx="248786" cy="230832"/>
          </a:xfrm>
          <a:prstGeom prst="rect">
            <a:avLst/>
          </a:prstGeom>
          <a:noFill/>
        </p:spPr>
        <p:txBody>
          <a:bodyPr wrap="none" rtlCol="0">
            <a:spAutoFit/>
          </a:bodyPr>
          <a:lstStyle/>
          <a:p>
            <a:r>
              <a:rPr lang="en-US" sz="900" dirty="0">
                <a:solidFill>
                  <a:schemeClr val="bg1"/>
                </a:solidFill>
              </a:rPr>
              <a:t>1</a:t>
            </a:r>
          </a:p>
        </p:txBody>
      </p:sp>
      <p:sp>
        <p:nvSpPr>
          <p:cNvPr id="31" name="TextBox 30"/>
          <p:cNvSpPr txBox="1"/>
          <p:nvPr/>
        </p:nvSpPr>
        <p:spPr>
          <a:xfrm>
            <a:off x="3866327" y="2236609"/>
            <a:ext cx="248786" cy="230832"/>
          </a:xfrm>
          <a:prstGeom prst="rect">
            <a:avLst/>
          </a:prstGeom>
          <a:noFill/>
        </p:spPr>
        <p:txBody>
          <a:bodyPr wrap="none" rtlCol="0">
            <a:spAutoFit/>
          </a:bodyPr>
          <a:lstStyle/>
          <a:p>
            <a:r>
              <a:rPr lang="en-US" sz="900" dirty="0">
                <a:solidFill>
                  <a:schemeClr val="bg1"/>
                </a:solidFill>
              </a:rPr>
              <a:t>4</a:t>
            </a:r>
          </a:p>
        </p:txBody>
      </p:sp>
      <p:sp>
        <p:nvSpPr>
          <p:cNvPr id="41" name="TextBox 40"/>
          <p:cNvSpPr txBox="1"/>
          <p:nvPr/>
        </p:nvSpPr>
        <p:spPr>
          <a:xfrm>
            <a:off x="4192401" y="2133436"/>
            <a:ext cx="248786" cy="230832"/>
          </a:xfrm>
          <a:prstGeom prst="rect">
            <a:avLst/>
          </a:prstGeom>
          <a:noFill/>
        </p:spPr>
        <p:txBody>
          <a:bodyPr wrap="none" rtlCol="0">
            <a:spAutoFit/>
          </a:bodyPr>
          <a:lstStyle/>
          <a:p>
            <a:r>
              <a:rPr lang="en-US" sz="900" dirty="0">
                <a:solidFill>
                  <a:schemeClr val="bg1"/>
                </a:solidFill>
              </a:rPr>
              <a:t>7</a:t>
            </a:r>
          </a:p>
        </p:txBody>
      </p:sp>
      <p:sp>
        <p:nvSpPr>
          <p:cNvPr id="42" name="TextBox 41"/>
          <p:cNvSpPr txBox="1"/>
          <p:nvPr/>
        </p:nvSpPr>
        <p:spPr>
          <a:xfrm>
            <a:off x="4441187" y="2048262"/>
            <a:ext cx="248786" cy="230832"/>
          </a:xfrm>
          <a:prstGeom prst="rect">
            <a:avLst/>
          </a:prstGeom>
          <a:noFill/>
        </p:spPr>
        <p:txBody>
          <a:bodyPr wrap="none" rtlCol="0">
            <a:spAutoFit/>
          </a:bodyPr>
          <a:lstStyle/>
          <a:p>
            <a:r>
              <a:rPr lang="en-US" sz="900" dirty="0"/>
              <a:t>8</a:t>
            </a:r>
          </a:p>
        </p:txBody>
      </p:sp>
      <p:sp>
        <p:nvSpPr>
          <p:cNvPr id="43" name="TextBox 42"/>
          <p:cNvSpPr txBox="1"/>
          <p:nvPr/>
        </p:nvSpPr>
        <p:spPr>
          <a:xfrm>
            <a:off x="4008163" y="1972721"/>
            <a:ext cx="248786" cy="230832"/>
          </a:xfrm>
          <a:prstGeom prst="rect">
            <a:avLst/>
          </a:prstGeom>
          <a:noFill/>
        </p:spPr>
        <p:txBody>
          <a:bodyPr wrap="none" rtlCol="0">
            <a:spAutoFit/>
          </a:bodyPr>
          <a:lstStyle/>
          <a:p>
            <a:r>
              <a:rPr lang="en-US" sz="900" dirty="0">
                <a:solidFill>
                  <a:schemeClr val="bg1"/>
                </a:solidFill>
              </a:rPr>
              <a:t>3</a:t>
            </a:r>
          </a:p>
        </p:txBody>
      </p:sp>
      <p:sp>
        <p:nvSpPr>
          <p:cNvPr id="44" name="TextBox 43"/>
          <p:cNvSpPr txBox="1"/>
          <p:nvPr/>
        </p:nvSpPr>
        <p:spPr>
          <a:xfrm>
            <a:off x="4273255" y="1821330"/>
            <a:ext cx="248786" cy="230832"/>
          </a:xfrm>
          <a:prstGeom prst="rect">
            <a:avLst/>
          </a:prstGeom>
          <a:noFill/>
        </p:spPr>
        <p:txBody>
          <a:bodyPr wrap="none" rtlCol="0">
            <a:spAutoFit/>
          </a:bodyPr>
          <a:lstStyle/>
          <a:p>
            <a:r>
              <a:rPr lang="en-US" sz="900" dirty="0"/>
              <a:t>5</a:t>
            </a:r>
          </a:p>
        </p:txBody>
      </p:sp>
      <p:sp>
        <p:nvSpPr>
          <p:cNvPr id="45" name="TextBox 44"/>
          <p:cNvSpPr txBox="1"/>
          <p:nvPr/>
        </p:nvSpPr>
        <p:spPr>
          <a:xfrm>
            <a:off x="4058233" y="1623570"/>
            <a:ext cx="248786" cy="230832"/>
          </a:xfrm>
          <a:prstGeom prst="rect">
            <a:avLst/>
          </a:prstGeom>
          <a:noFill/>
        </p:spPr>
        <p:txBody>
          <a:bodyPr wrap="none" rtlCol="0">
            <a:spAutoFit/>
          </a:bodyPr>
          <a:lstStyle/>
          <a:p>
            <a:r>
              <a:rPr lang="en-US" sz="900" dirty="0">
                <a:solidFill>
                  <a:schemeClr val="bg1"/>
                </a:solidFill>
              </a:rPr>
              <a:t>2</a:t>
            </a:r>
          </a:p>
        </p:txBody>
      </p:sp>
      <p:sp>
        <p:nvSpPr>
          <p:cNvPr id="46" name="TextBox 45"/>
          <p:cNvSpPr txBox="1"/>
          <p:nvPr/>
        </p:nvSpPr>
        <p:spPr>
          <a:xfrm>
            <a:off x="3834176" y="1857305"/>
            <a:ext cx="248786" cy="230832"/>
          </a:xfrm>
          <a:prstGeom prst="rect">
            <a:avLst/>
          </a:prstGeom>
          <a:noFill/>
        </p:spPr>
        <p:txBody>
          <a:bodyPr wrap="none" rtlCol="0">
            <a:spAutoFit/>
          </a:bodyPr>
          <a:lstStyle/>
          <a:p>
            <a:r>
              <a:rPr lang="en-US" sz="900" dirty="0">
                <a:solidFill>
                  <a:schemeClr val="bg1"/>
                </a:solidFill>
              </a:rPr>
              <a:t>9</a:t>
            </a:r>
          </a:p>
        </p:txBody>
      </p:sp>
      <p:sp>
        <p:nvSpPr>
          <p:cNvPr id="47" name="TextBox 46"/>
          <p:cNvSpPr txBox="1"/>
          <p:nvPr/>
        </p:nvSpPr>
        <p:spPr>
          <a:xfrm>
            <a:off x="3853029" y="1508154"/>
            <a:ext cx="248786" cy="230832"/>
          </a:xfrm>
          <a:prstGeom prst="rect">
            <a:avLst/>
          </a:prstGeom>
          <a:noFill/>
        </p:spPr>
        <p:txBody>
          <a:bodyPr wrap="none" rtlCol="0">
            <a:spAutoFit/>
          </a:bodyPr>
          <a:lstStyle/>
          <a:p>
            <a:r>
              <a:rPr lang="en-US" sz="900" dirty="0"/>
              <a:t>6</a:t>
            </a:r>
          </a:p>
        </p:txBody>
      </p:sp>
      <p:sp>
        <p:nvSpPr>
          <p:cNvPr id="48" name="TextBox 47"/>
          <p:cNvSpPr txBox="1"/>
          <p:nvPr/>
        </p:nvSpPr>
        <p:spPr>
          <a:xfrm>
            <a:off x="4148662" y="1508154"/>
            <a:ext cx="312906" cy="230832"/>
          </a:xfrm>
          <a:prstGeom prst="rect">
            <a:avLst/>
          </a:prstGeom>
          <a:noFill/>
        </p:spPr>
        <p:txBody>
          <a:bodyPr wrap="none" rtlCol="0">
            <a:spAutoFit/>
          </a:bodyPr>
          <a:lstStyle/>
          <a:p>
            <a:r>
              <a:rPr lang="en-US" sz="900" dirty="0"/>
              <a:t>10</a:t>
            </a:r>
          </a:p>
        </p:txBody>
      </p:sp>
    </p:spTree>
    <p:extLst>
      <p:ext uri="{BB962C8B-B14F-4D97-AF65-F5344CB8AC3E}">
        <p14:creationId xmlns:p14="http://schemas.microsoft.com/office/powerpoint/2010/main" val="3633039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441" y="430641"/>
            <a:ext cx="11428571" cy="830997"/>
          </a:xfrm>
        </p:spPr>
        <p:txBody>
          <a:bodyPr/>
          <a:lstStyle/>
          <a:p>
            <a:r>
              <a:rPr lang="en-US" dirty="0"/>
              <a:t>The Bronx has the highest percentage of adults reporting mold in the home</a:t>
            </a:r>
          </a:p>
        </p:txBody>
      </p:sp>
      <p:graphicFrame>
        <p:nvGraphicFramePr>
          <p:cNvPr id="7" name="Chart 6"/>
          <p:cNvGraphicFramePr/>
          <p:nvPr>
            <p:extLst>
              <p:ext uri="{D42A27DB-BD31-4B8C-83A1-F6EECF244321}">
                <p14:modId xmlns:p14="http://schemas.microsoft.com/office/powerpoint/2010/main" val="3642717685"/>
              </p:ext>
            </p:extLst>
          </p:nvPr>
        </p:nvGraphicFramePr>
        <p:xfrm>
          <a:off x="608012" y="1385374"/>
          <a:ext cx="11279029" cy="51532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65212" y="6477000"/>
            <a:ext cx="9067800" cy="276999"/>
          </a:xfrm>
          <a:prstGeom prst="rect">
            <a:avLst/>
          </a:prstGeom>
          <a:noFill/>
        </p:spPr>
        <p:txBody>
          <a:bodyPr wrap="square" rtlCol="0">
            <a:spAutoFit/>
          </a:bodyPr>
          <a:lstStyle/>
          <a:p>
            <a:r>
              <a:rPr lang="en-US" sz="1200" dirty="0"/>
              <a:t>Data source: New York City Community Health Survey (2012), data from New York City DOHMH Environment &amp; Health Data Portal</a:t>
            </a:r>
          </a:p>
        </p:txBody>
      </p:sp>
    </p:spTree>
    <p:extLst>
      <p:ext uri="{BB962C8B-B14F-4D97-AF65-F5344CB8AC3E}">
        <p14:creationId xmlns:p14="http://schemas.microsoft.com/office/powerpoint/2010/main" val="2052191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3124200"/>
            <a:ext cx="8792050" cy="683264"/>
          </a:xfrm>
          <a:ln>
            <a:noFill/>
          </a:ln>
        </p:spPr>
        <p:txBody>
          <a:bodyPr/>
          <a:lstStyle/>
          <a:p>
            <a:r>
              <a:rPr lang="en-US" sz="4800" dirty="0"/>
              <a:t>Child &amp; adolescent asthma</a:t>
            </a:r>
          </a:p>
        </p:txBody>
      </p:sp>
      <p:sp>
        <p:nvSpPr>
          <p:cNvPr id="3" name="TextBox 2"/>
          <p:cNvSpPr txBox="1"/>
          <p:nvPr/>
        </p:nvSpPr>
        <p:spPr>
          <a:xfrm>
            <a:off x="227012" y="4876800"/>
            <a:ext cx="10287000" cy="338554"/>
          </a:xfrm>
          <a:prstGeom prst="rect">
            <a:avLst/>
          </a:prstGeom>
          <a:noFill/>
        </p:spPr>
        <p:txBody>
          <a:bodyPr wrap="square" rtlCol="0">
            <a:spAutoFit/>
          </a:bodyPr>
          <a:lstStyle/>
          <a:p>
            <a:r>
              <a:rPr lang="en-US" sz="1600" dirty="0"/>
              <a:t>Lifetime prevalence | Current asthma | Asthma severity | Asthma ED visits | Asthma hospitalizations </a:t>
            </a:r>
          </a:p>
        </p:txBody>
      </p:sp>
    </p:spTree>
    <p:extLst>
      <p:ext uri="{BB962C8B-B14F-4D97-AF65-F5344CB8AC3E}">
        <p14:creationId xmlns:p14="http://schemas.microsoft.com/office/powerpoint/2010/main" val="2542347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609441" y="228600"/>
            <a:ext cx="11199971" cy="830997"/>
          </a:xfrm>
        </p:spPr>
        <p:txBody>
          <a:bodyPr/>
          <a:lstStyle/>
          <a:p>
            <a:r>
              <a:rPr lang="en-US" dirty="0"/>
              <a:t>The Bronx neighborhood with the highest percentage of adults reporting mold in the home is Fordham – Bronx Park</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1411524226"/>
              </p:ext>
            </p:extLst>
          </p:nvPr>
        </p:nvGraphicFramePr>
        <p:xfrm>
          <a:off x="5668522" y="1261637"/>
          <a:ext cx="6520303" cy="496293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EBCDDEB6-71FA-4C10-B178-8419037F2048}"/>
              </a:ext>
            </a:extLst>
          </p:cNvPr>
          <p:cNvSpPr txBox="1"/>
          <p:nvPr/>
        </p:nvSpPr>
        <p:spPr>
          <a:xfrm>
            <a:off x="989012" y="6396335"/>
            <a:ext cx="9073406" cy="461665"/>
          </a:xfrm>
          <a:prstGeom prst="rect">
            <a:avLst/>
          </a:prstGeom>
          <a:noFill/>
        </p:spPr>
        <p:txBody>
          <a:bodyPr wrap="square" rtlCol="0">
            <a:spAutoFit/>
          </a:bodyPr>
          <a:lstStyle/>
          <a:p>
            <a:r>
              <a:rPr lang="en-US" sz="1200" dirty="0"/>
              <a:t>Data source: New York City Community Health Survey (2012), data from New York City DOHMH</a:t>
            </a:r>
          </a:p>
          <a:p>
            <a:r>
              <a:rPr lang="en-US" sz="1200" dirty="0"/>
              <a:t>Environment &amp; Health Data Portal</a:t>
            </a:r>
          </a:p>
        </p:txBody>
      </p:sp>
      <p:sp>
        <p:nvSpPr>
          <p:cNvPr id="4" name="TextBox 3">
            <a:extLst>
              <a:ext uri="{FF2B5EF4-FFF2-40B4-BE49-F238E27FC236}">
                <a16:creationId xmlns:a16="http://schemas.microsoft.com/office/drawing/2014/main" xmlns="" id="{F4216C03-41DD-4E85-B91B-F282E9713575}"/>
              </a:ext>
            </a:extLst>
          </p:cNvPr>
          <p:cNvSpPr txBox="1"/>
          <p:nvPr/>
        </p:nvSpPr>
        <p:spPr>
          <a:xfrm>
            <a:off x="4021596" y="2092635"/>
            <a:ext cx="410690" cy="253916"/>
          </a:xfrm>
          <a:prstGeom prst="rect">
            <a:avLst/>
          </a:prstGeom>
          <a:noFill/>
        </p:spPr>
        <p:txBody>
          <a:bodyPr wrap="none" rtlCol="0">
            <a:spAutoFit/>
          </a:bodyPr>
          <a:lstStyle/>
          <a:p>
            <a:r>
              <a:rPr lang="en-US" sz="1000" dirty="0">
                <a:solidFill>
                  <a:schemeClr val="bg1"/>
                </a:solidFill>
              </a:rPr>
              <a:t>102</a:t>
            </a:r>
          </a:p>
        </p:txBody>
      </p:sp>
      <p:sp>
        <p:nvSpPr>
          <p:cNvPr id="11" name="TextBox 10">
            <a:extLst>
              <a:ext uri="{FF2B5EF4-FFF2-40B4-BE49-F238E27FC236}">
                <a16:creationId xmlns:a16="http://schemas.microsoft.com/office/drawing/2014/main" xmlns="" id="{4314105F-4859-4F7C-BF6C-77421DFA727E}"/>
              </a:ext>
            </a:extLst>
          </p:cNvPr>
          <p:cNvSpPr txBox="1"/>
          <p:nvPr/>
        </p:nvSpPr>
        <p:spPr>
          <a:xfrm>
            <a:off x="3753224" y="2133714"/>
            <a:ext cx="396262" cy="246221"/>
          </a:xfrm>
          <a:prstGeom prst="rect">
            <a:avLst/>
          </a:prstGeom>
          <a:noFill/>
        </p:spPr>
        <p:txBody>
          <a:bodyPr wrap="none" rtlCol="0">
            <a:spAutoFit/>
          </a:bodyPr>
          <a:lstStyle/>
          <a:p>
            <a:r>
              <a:rPr lang="en-US" sz="1000" dirty="0">
                <a:solidFill>
                  <a:schemeClr val="bg1"/>
                </a:solidFill>
              </a:rPr>
              <a:t>103</a:t>
            </a:r>
          </a:p>
        </p:txBody>
      </p:sp>
      <p:sp>
        <p:nvSpPr>
          <p:cNvPr id="13" name="TextBox 12">
            <a:extLst>
              <a:ext uri="{FF2B5EF4-FFF2-40B4-BE49-F238E27FC236}">
                <a16:creationId xmlns:a16="http://schemas.microsoft.com/office/drawing/2014/main" xmlns="" id="{EBAA84B4-A256-485E-B4B5-C96E8CE0C3DA}"/>
              </a:ext>
            </a:extLst>
          </p:cNvPr>
          <p:cNvSpPr txBox="1"/>
          <p:nvPr/>
        </p:nvSpPr>
        <p:spPr>
          <a:xfrm>
            <a:off x="4042129" y="2391351"/>
            <a:ext cx="396262" cy="246221"/>
          </a:xfrm>
          <a:prstGeom prst="rect">
            <a:avLst/>
          </a:prstGeom>
          <a:noFill/>
        </p:spPr>
        <p:txBody>
          <a:bodyPr wrap="none" rtlCol="0">
            <a:spAutoFit/>
          </a:bodyPr>
          <a:lstStyle/>
          <a:p>
            <a:r>
              <a:rPr lang="en-US" sz="1000" dirty="0">
                <a:solidFill>
                  <a:schemeClr val="bg1"/>
                </a:solidFill>
              </a:rPr>
              <a:t>104</a:t>
            </a:r>
          </a:p>
        </p:txBody>
      </p:sp>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Box 17">
            <a:extLst>
              <a:ext uri="{FF2B5EF4-FFF2-40B4-BE49-F238E27FC236}">
                <a16:creationId xmlns:a16="http://schemas.microsoft.com/office/drawing/2014/main" xmlns="" id="{F7E8AC3B-4B24-401F-80EA-1CB7E69CE6FB}"/>
              </a:ext>
            </a:extLst>
          </p:cNvPr>
          <p:cNvSpPr txBox="1"/>
          <p:nvPr/>
        </p:nvSpPr>
        <p:spPr>
          <a:xfrm>
            <a:off x="4034915" y="1879779"/>
            <a:ext cx="410690" cy="253916"/>
          </a:xfrm>
          <a:prstGeom prst="rect">
            <a:avLst/>
          </a:prstGeom>
          <a:noFill/>
        </p:spPr>
        <p:txBody>
          <a:bodyPr wrap="none" rtlCol="0">
            <a:spAutoFit/>
          </a:bodyPr>
          <a:lstStyle/>
          <a:p>
            <a:r>
              <a:rPr lang="en-US" sz="1000" dirty="0">
                <a:solidFill>
                  <a:schemeClr val="bg1"/>
                </a:solidFill>
              </a:rPr>
              <a:t>102</a:t>
            </a:r>
          </a:p>
        </p:txBody>
      </p:sp>
      <p:sp>
        <p:nvSpPr>
          <p:cNvPr id="34" name="TextBox 33"/>
          <p:cNvSpPr txBox="1"/>
          <p:nvPr/>
        </p:nvSpPr>
        <p:spPr>
          <a:xfrm>
            <a:off x="3860265" y="2248852"/>
            <a:ext cx="248786" cy="230832"/>
          </a:xfrm>
          <a:prstGeom prst="rect">
            <a:avLst/>
          </a:prstGeom>
          <a:noFill/>
        </p:spPr>
        <p:txBody>
          <a:bodyPr wrap="none" rtlCol="0">
            <a:spAutoFit/>
          </a:bodyPr>
          <a:lstStyle/>
          <a:p>
            <a:r>
              <a:rPr lang="en-US" sz="900" dirty="0">
                <a:solidFill>
                  <a:schemeClr val="bg1"/>
                </a:solidFill>
              </a:rPr>
              <a:t>4</a:t>
            </a:r>
          </a:p>
        </p:txBody>
      </p:sp>
      <p:sp>
        <p:nvSpPr>
          <p:cNvPr id="37" name="TextBox 36"/>
          <p:cNvSpPr txBox="1"/>
          <p:nvPr/>
        </p:nvSpPr>
        <p:spPr>
          <a:xfrm>
            <a:off x="4116981" y="2141408"/>
            <a:ext cx="248786" cy="230832"/>
          </a:xfrm>
          <a:prstGeom prst="rect">
            <a:avLst/>
          </a:prstGeom>
          <a:noFill/>
        </p:spPr>
        <p:txBody>
          <a:bodyPr wrap="none" rtlCol="0">
            <a:spAutoFit/>
          </a:bodyPr>
          <a:lstStyle/>
          <a:p>
            <a:r>
              <a:rPr lang="en-US" sz="900" dirty="0">
                <a:solidFill>
                  <a:schemeClr val="bg1"/>
                </a:solidFill>
              </a:rPr>
              <a:t>7</a:t>
            </a:r>
          </a:p>
        </p:txBody>
      </p:sp>
      <p:sp>
        <p:nvSpPr>
          <p:cNvPr id="39" name="TextBox 38"/>
          <p:cNvSpPr txBox="1"/>
          <p:nvPr/>
        </p:nvSpPr>
        <p:spPr>
          <a:xfrm>
            <a:off x="3766068" y="1895187"/>
            <a:ext cx="248786" cy="230832"/>
          </a:xfrm>
          <a:prstGeom prst="rect">
            <a:avLst/>
          </a:prstGeom>
          <a:noFill/>
        </p:spPr>
        <p:txBody>
          <a:bodyPr wrap="none" rtlCol="0">
            <a:spAutoFit/>
          </a:bodyPr>
          <a:lstStyle/>
          <a:p>
            <a:r>
              <a:rPr lang="en-US" sz="900" dirty="0">
                <a:solidFill>
                  <a:schemeClr val="bg1"/>
                </a:solidFill>
              </a:rPr>
              <a:t>9</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4" y="1303867"/>
            <a:ext cx="56007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678919" y="1694854"/>
            <a:ext cx="2209800" cy="784830"/>
          </a:xfrm>
          <a:prstGeom prst="rect">
            <a:avLst/>
          </a:prstGeom>
          <a:solidFill>
            <a:schemeClr val="bg1"/>
          </a:solidFill>
          <a:ln>
            <a:solidFill>
              <a:schemeClr val="bg1">
                <a:lumMod val="50000"/>
              </a:schemeClr>
            </a:solidFill>
          </a:ln>
        </p:spPr>
        <p:txBody>
          <a:bodyPr wrap="square" rtlCol="0">
            <a:spAutoFit/>
          </a:bodyPr>
          <a:lstStyle/>
          <a:p>
            <a:pPr marL="228600" indent="-228600" fontAlgn="b">
              <a:buFontTx/>
              <a:buAutoNum type="arabicPlain"/>
            </a:pPr>
            <a:r>
              <a:rPr lang="en-US" sz="900" dirty="0"/>
              <a:t>Fordham – Bronx </a:t>
            </a:r>
            <a:r>
              <a:rPr lang="en-US" sz="900" dirty="0" err="1"/>
              <a:t>Pk</a:t>
            </a:r>
            <a:endParaRPr lang="en-US" sz="900" dirty="0"/>
          </a:p>
          <a:p>
            <a:pPr marL="228600" indent="-228600" fontAlgn="b">
              <a:buFontTx/>
              <a:buAutoNum type="arabicPlain"/>
            </a:pPr>
            <a:r>
              <a:rPr lang="en-US" sz="900" dirty="0"/>
              <a:t>Kingsbridge – Riverdale</a:t>
            </a:r>
          </a:p>
          <a:p>
            <a:pPr marL="228600" indent="-228600" fontAlgn="b">
              <a:buFontTx/>
              <a:buAutoNum type="arabicPlain"/>
            </a:pPr>
            <a:r>
              <a:rPr lang="en-US" sz="900" dirty="0"/>
              <a:t>Northeast Bronx</a:t>
            </a:r>
          </a:p>
          <a:p>
            <a:pPr marL="228600" indent="-228600" fontAlgn="b">
              <a:buFontTx/>
              <a:buAutoNum type="arabicPlain"/>
            </a:pPr>
            <a:r>
              <a:rPr lang="en-US" sz="900" dirty="0"/>
              <a:t>Pelham – </a:t>
            </a:r>
            <a:r>
              <a:rPr lang="en-US" sz="900" dirty="0" err="1"/>
              <a:t>Throgs</a:t>
            </a:r>
            <a:r>
              <a:rPr lang="en-US" sz="900" dirty="0"/>
              <a:t> Neck</a:t>
            </a:r>
          </a:p>
          <a:p>
            <a:pPr marL="228600" indent="-228600" fontAlgn="b">
              <a:buFontTx/>
              <a:buAutoNum type="arabicPlain"/>
            </a:pPr>
            <a:r>
              <a:rPr lang="en-US" sz="900" dirty="0"/>
              <a:t>South Bronx</a:t>
            </a:r>
          </a:p>
        </p:txBody>
      </p:sp>
      <p:sp>
        <p:nvSpPr>
          <p:cNvPr id="30" name="TextBox 29"/>
          <p:cNvSpPr txBox="1"/>
          <p:nvPr/>
        </p:nvSpPr>
        <p:spPr>
          <a:xfrm>
            <a:off x="4189605" y="1664355"/>
            <a:ext cx="248786" cy="230832"/>
          </a:xfrm>
          <a:prstGeom prst="rect">
            <a:avLst/>
          </a:prstGeom>
          <a:noFill/>
        </p:spPr>
        <p:txBody>
          <a:bodyPr wrap="none" rtlCol="0">
            <a:spAutoFit/>
          </a:bodyPr>
          <a:lstStyle/>
          <a:p>
            <a:r>
              <a:rPr lang="en-US" sz="900" dirty="0">
                <a:solidFill>
                  <a:schemeClr val="bg1"/>
                </a:solidFill>
              </a:rPr>
              <a:t>1</a:t>
            </a:r>
          </a:p>
        </p:txBody>
      </p:sp>
      <p:sp>
        <p:nvSpPr>
          <p:cNvPr id="31" name="TextBox 30"/>
          <p:cNvSpPr txBox="1"/>
          <p:nvPr/>
        </p:nvSpPr>
        <p:spPr>
          <a:xfrm>
            <a:off x="4722684" y="1584076"/>
            <a:ext cx="248786" cy="230832"/>
          </a:xfrm>
          <a:prstGeom prst="rect">
            <a:avLst/>
          </a:prstGeom>
          <a:noFill/>
        </p:spPr>
        <p:txBody>
          <a:bodyPr wrap="none" rtlCol="0">
            <a:spAutoFit/>
          </a:bodyPr>
          <a:lstStyle/>
          <a:p>
            <a:r>
              <a:rPr lang="en-US" sz="900" dirty="0">
                <a:solidFill>
                  <a:schemeClr val="bg1"/>
                </a:solidFill>
              </a:rPr>
              <a:t>4</a:t>
            </a:r>
          </a:p>
        </p:txBody>
      </p:sp>
      <p:sp>
        <p:nvSpPr>
          <p:cNvPr id="41" name="TextBox 40"/>
          <p:cNvSpPr txBox="1"/>
          <p:nvPr/>
        </p:nvSpPr>
        <p:spPr>
          <a:xfrm>
            <a:off x="4037450" y="2068763"/>
            <a:ext cx="248786" cy="230832"/>
          </a:xfrm>
          <a:prstGeom prst="rect">
            <a:avLst/>
          </a:prstGeom>
          <a:noFill/>
        </p:spPr>
        <p:txBody>
          <a:bodyPr wrap="none" rtlCol="0">
            <a:spAutoFit/>
          </a:bodyPr>
          <a:lstStyle/>
          <a:p>
            <a:r>
              <a:rPr lang="en-US" sz="900" dirty="0"/>
              <a:t>5</a:t>
            </a:r>
          </a:p>
        </p:txBody>
      </p:sp>
      <p:sp>
        <p:nvSpPr>
          <p:cNvPr id="42" name="TextBox 41"/>
          <p:cNvSpPr txBox="1"/>
          <p:nvPr/>
        </p:nvSpPr>
        <p:spPr>
          <a:xfrm>
            <a:off x="4044705" y="2363648"/>
            <a:ext cx="248786" cy="230832"/>
          </a:xfrm>
          <a:prstGeom prst="rect">
            <a:avLst/>
          </a:prstGeom>
          <a:noFill/>
        </p:spPr>
        <p:txBody>
          <a:bodyPr wrap="none" rtlCol="0">
            <a:spAutoFit/>
          </a:bodyPr>
          <a:lstStyle/>
          <a:p>
            <a:r>
              <a:rPr lang="en-US" sz="900" dirty="0">
                <a:solidFill>
                  <a:schemeClr val="bg1"/>
                </a:solidFill>
              </a:rPr>
              <a:t>1</a:t>
            </a:r>
          </a:p>
        </p:txBody>
      </p:sp>
      <p:sp>
        <p:nvSpPr>
          <p:cNvPr id="43" name="TextBox 42"/>
          <p:cNvSpPr txBox="1"/>
          <p:nvPr/>
        </p:nvSpPr>
        <p:spPr>
          <a:xfrm>
            <a:off x="4473898" y="2006737"/>
            <a:ext cx="248786" cy="230832"/>
          </a:xfrm>
          <a:prstGeom prst="rect">
            <a:avLst/>
          </a:prstGeom>
          <a:noFill/>
        </p:spPr>
        <p:txBody>
          <a:bodyPr wrap="none" rtlCol="0">
            <a:spAutoFit/>
          </a:bodyPr>
          <a:lstStyle/>
          <a:p>
            <a:r>
              <a:rPr lang="en-US" sz="900" dirty="0">
                <a:solidFill>
                  <a:schemeClr val="bg1"/>
                </a:solidFill>
              </a:rPr>
              <a:t>4</a:t>
            </a:r>
          </a:p>
        </p:txBody>
      </p:sp>
      <p:sp>
        <p:nvSpPr>
          <p:cNvPr id="44" name="TextBox 43"/>
          <p:cNvSpPr txBox="1"/>
          <p:nvPr/>
        </p:nvSpPr>
        <p:spPr>
          <a:xfrm>
            <a:off x="4349505" y="2668448"/>
            <a:ext cx="248786" cy="230832"/>
          </a:xfrm>
          <a:prstGeom prst="rect">
            <a:avLst/>
          </a:prstGeom>
          <a:noFill/>
        </p:spPr>
        <p:txBody>
          <a:bodyPr wrap="none" rtlCol="0">
            <a:spAutoFit/>
          </a:bodyPr>
          <a:lstStyle/>
          <a:p>
            <a:r>
              <a:rPr lang="en-US" sz="900" dirty="0">
                <a:solidFill>
                  <a:schemeClr val="bg1"/>
                </a:solidFill>
              </a:rPr>
              <a:t>1</a:t>
            </a:r>
          </a:p>
        </p:txBody>
      </p:sp>
      <p:sp>
        <p:nvSpPr>
          <p:cNvPr id="45" name="TextBox 44"/>
          <p:cNvSpPr txBox="1"/>
          <p:nvPr/>
        </p:nvSpPr>
        <p:spPr>
          <a:xfrm>
            <a:off x="4473898" y="1651843"/>
            <a:ext cx="248786" cy="230832"/>
          </a:xfrm>
          <a:prstGeom prst="rect">
            <a:avLst/>
          </a:prstGeom>
          <a:noFill/>
        </p:spPr>
        <p:txBody>
          <a:bodyPr wrap="none" rtlCol="0">
            <a:spAutoFit/>
          </a:bodyPr>
          <a:lstStyle/>
          <a:p>
            <a:r>
              <a:rPr lang="en-US" sz="900" dirty="0"/>
              <a:t>3</a:t>
            </a:r>
          </a:p>
        </p:txBody>
      </p:sp>
      <p:sp>
        <p:nvSpPr>
          <p:cNvPr id="46" name="TextBox 45"/>
          <p:cNvSpPr txBox="1"/>
          <p:nvPr/>
        </p:nvSpPr>
        <p:spPr>
          <a:xfrm>
            <a:off x="4034915" y="1438787"/>
            <a:ext cx="248786" cy="230832"/>
          </a:xfrm>
          <a:prstGeom prst="rect">
            <a:avLst/>
          </a:prstGeom>
          <a:noFill/>
        </p:spPr>
        <p:txBody>
          <a:bodyPr wrap="none" rtlCol="0">
            <a:spAutoFit/>
          </a:bodyPr>
          <a:lstStyle/>
          <a:p>
            <a:r>
              <a:rPr lang="en-US" sz="900" dirty="0"/>
              <a:t>2</a:t>
            </a:r>
          </a:p>
        </p:txBody>
      </p:sp>
    </p:spTree>
    <p:extLst>
      <p:ext uri="{BB962C8B-B14F-4D97-AF65-F5344CB8AC3E}">
        <p14:creationId xmlns:p14="http://schemas.microsoft.com/office/powerpoint/2010/main" val="3633039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304800"/>
            <a:ext cx="10969943" cy="781752"/>
          </a:xfrm>
        </p:spPr>
        <p:txBody>
          <a:bodyPr/>
          <a:lstStyle/>
          <a:p>
            <a:r>
              <a:rPr lang="en-US" sz="2800" dirty="0"/>
              <a:t>The percent of current adult smokers across New York City has fallen since 2002, but remains highest for Staten Island</a:t>
            </a:r>
          </a:p>
        </p:txBody>
      </p:sp>
      <p:sp>
        <p:nvSpPr>
          <p:cNvPr id="6" name="TextBox 5"/>
          <p:cNvSpPr txBox="1"/>
          <p:nvPr/>
        </p:nvSpPr>
        <p:spPr>
          <a:xfrm>
            <a:off x="1014791" y="6337734"/>
            <a:ext cx="8878072" cy="461665"/>
          </a:xfrm>
          <a:prstGeom prst="rect">
            <a:avLst/>
          </a:prstGeom>
          <a:noFill/>
        </p:spPr>
        <p:txBody>
          <a:bodyPr wrap="square" rtlCol="0">
            <a:spAutoFit/>
          </a:bodyPr>
          <a:lstStyle/>
          <a:p>
            <a:r>
              <a:rPr lang="en-US" sz="1200" dirty="0"/>
              <a:t>Data source: Community Health Survey, 2002-2017. </a:t>
            </a:r>
          </a:p>
          <a:p>
            <a:r>
              <a:rPr lang="en-US" sz="1200" dirty="0"/>
              <a:t>Staten Island 2010 data is likely an underestimate of the true prevalence of smoking due to random sampling variation. </a:t>
            </a:r>
          </a:p>
        </p:txBody>
      </p:sp>
      <p:graphicFrame>
        <p:nvGraphicFramePr>
          <p:cNvPr id="7" name="Chart 6"/>
          <p:cNvGraphicFramePr/>
          <p:nvPr>
            <p:extLst>
              <p:ext uri="{D42A27DB-BD31-4B8C-83A1-F6EECF244321}">
                <p14:modId xmlns:p14="http://schemas.microsoft.com/office/powerpoint/2010/main" val="2818317328"/>
              </p:ext>
            </p:extLst>
          </p:nvPr>
        </p:nvGraphicFramePr>
        <p:xfrm>
          <a:off x="836612" y="1371600"/>
          <a:ext cx="10972800" cy="49661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6148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4A2A-2ED8-46DB-B48E-B8C82B5C7866}"/>
              </a:ext>
            </a:extLst>
          </p:cNvPr>
          <p:cNvSpPr>
            <a:spLocks noGrp="1"/>
          </p:cNvSpPr>
          <p:nvPr>
            <p:ph type="title"/>
          </p:nvPr>
        </p:nvSpPr>
        <p:spPr>
          <a:xfrm>
            <a:off x="684212" y="304800"/>
            <a:ext cx="11237167" cy="781752"/>
          </a:xfrm>
        </p:spPr>
        <p:txBody>
          <a:bodyPr/>
          <a:lstStyle/>
          <a:p>
            <a:r>
              <a:rPr lang="en-US" sz="2800" dirty="0"/>
              <a:t>Despite having middle of the road smoking rates, the percent of adults reporting second-hand smoke is highest in the Bronx</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3987416479"/>
              </p:ext>
            </p:extLst>
          </p:nvPr>
        </p:nvGraphicFramePr>
        <p:xfrm>
          <a:off x="912812" y="1288034"/>
          <a:ext cx="9149607" cy="49867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EBCDDEB6-71FA-4C10-B178-8419037F2048}"/>
              </a:ext>
            </a:extLst>
          </p:cNvPr>
          <p:cNvSpPr txBox="1"/>
          <p:nvPr/>
        </p:nvSpPr>
        <p:spPr>
          <a:xfrm>
            <a:off x="989012" y="6396335"/>
            <a:ext cx="9073406" cy="461665"/>
          </a:xfrm>
          <a:prstGeom prst="rect">
            <a:avLst/>
          </a:prstGeom>
          <a:noFill/>
        </p:spPr>
        <p:txBody>
          <a:bodyPr wrap="square" rtlCol="0">
            <a:spAutoFit/>
          </a:bodyPr>
          <a:lstStyle/>
          <a:p>
            <a:r>
              <a:rPr lang="en-US" sz="1200" dirty="0"/>
              <a:t>Data source: New York City Community Health Survey (2004-2012), data from New York City DOHMH </a:t>
            </a:r>
          </a:p>
          <a:p>
            <a:r>
              <a:rPr lang="en-US" sz="1200" dirty="0"/>
              <a:t>Environment &amp; Health Data Portal</a:t>
            </a:r>
          </a:p>
        </p:txBody>
      </p:sp>
    </p:spTree>
    <p:extLst>
      <p:ext uri="{BB962C8B-B14F-4D97-AF65-F5344CB8AC3E}">
        <p14:creationId xmlns:p14="http://schemas.microsoft.com/office/powerpoint/2010/main" val="1693307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227012" y="228600"/>
            <a:ext cx="11811001" cy="1200329"/>
          </a:xfrm>
        </p:spPr>
        <p:txBody>
          <a:bodyPr/>
          <a:lstStyle/>
          <a:p>
            <a:r>
              <a:rPr lang="en-US" dirty="0"/>
              <a:t>The Bronx neighborhood with the highest percentage of adults reporting second-hand smoke in the home is South Bronx </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2570850718"/>
              </p:ext>
            </p:extLst>
          </p:nvPr>
        </p:nvGraphicFramePr>
        <p:xfrm>
          <a:off x="5637213" y="1584076"/>
          <a:ext cx="6324600" cy="46405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EBCDDEB6-71FA-4C10-B178-8419037F2048}"/>
              </a:ext>
            </a:extLst>
          </p:cNvPr>
          <p:cNvSpPr txBox="1"/>
          <p:nvPr/>
        </p:nvSpPr>
        <p:spPr>
          <a:xfrm>
            <a:off x="989012" y="6396335"/>
            <a:ext cx="9073406" cy="461665"/>
          </a:xfrm>
          <a:prstGeom prst="rect">
            <a:avLst/>
          </a:prstGeom>
          <a:noFill/>
        </p:spPr>
        <p:txBody>
          <a:bodyPr wrap="square" rtlCol="0">
            <a:spAutoFit/>
          </a:bodyPr>
          <a:lstStyle/>
          <a:p>
            <a:r>
              <a:rPr lang="en-US" sz="1200" dirty="0"/>
              <a:t>Data source: New York City Community Health Survey (2012), data from New York City DOHMH</a:t>
            </a:r>
          </a:p>
          <a:p>
            <a:r>
              <a:rPr lang="en-US" sz="1200" dirty="0"/>
              <a:t>Environment &amp; Health Data Portal</a:t>
            </a:r>
          </a:p>
        </p:txBody>
      </p:sp>
      <p:sp>
        <p:nvSpPr>
          <p:cNvPr id="4" name="TextBox 3">
            <a:extLst>
              <a:ext uri="{FF2B5EF4-FFF2-40B4-BE49-F238E27FC236}">
                <a16:creationId xmlns:a16="http://schemas.microsoft.com/office/drawing/2014/main" xmlns="" id="{F4216C03-41DD-4E85-B91B-F282E9713575}"/>
              </a:ext>
            </a:extLst>
          </p:cNvPr>
          <p:cNvSpPr txBox="1"/>
          <p:nvPr/>
        </p:nvSpPr>
        <p:spPr>
          <a:xfrm>
            <a:off x="4021596" y="2092635"/>
            <a:ext cx="410690" cy="253916"/>
          </a:xfrm>
          <a:prstGeom prst="rect">
            <a:avLst/>
          </a:prstGeom>
          <a:noFill/>
        </p:spPr>
        <p:txBody>
          <a:bodyPr wrap="none" rtlCol="0">
            <a:spAutoFit/>
          </a:bodyPr>
          <a:lstStyle/>
          <a:p>
            <a:r>
              <a:rPr lang="en-US" sz="1000" dirty="0">
                <a:solidFill>
                  <a:schemeClr val="bg1"/>
                </a:solidFill>
              </a:rPr>
              <a:t>102</a:t>
            </a:r>
          </a:p>
        </p:txBody>
      </p:sp>
      <p:sp>
        <p:nvSpPr>
          <p:cNvPr id="11" name="TextBox 10">
            <a:extLst>
              <a:ext uri="{FF2B5EF4-FFF2-40B4-BE49-F238E27FC236}">
                <a16:creationId xmlns:a16="http://schemas.microsoft.com/office/drawing/2014/main" xmlns="" id="{4314105F-4859-4F7C-BF6C-77421DFA727E}"/>
              </a:ext>
            </a:extLst>
          </p:cNvPr>
          <p:cNvSpPr txBox="1"/>
          <p:nvPr/>
        </p:nvSpPr>
        <p:spPr>
          <a:xfrm>
            <a:off x="3753224" y="2133714"/>
            <a:ext cx="396262" cy="246221"/>
          </a:xfrm>
          <a:prstGeom prst="rect">
            <a:avLst/>
          </a:prstGeom>
          <a:noFill/>
        </p:spPr>
        <p:txBody>
          <a:bodyPr wrap="none" rtlCol="0">
            <a:spAutoFit/>
          </a:bodyPr>
          <a:lstStyle/>
          <a:p>
            <a:r>
              <a:rPr lang="en-US" sz="1000" dirty="0">
                <a:solidFill>
                  <a:schemeClr val="bg1"/>
                </a:solidFill>
              </a:rPr>
              <a:t>103</a:t>
            </a:r>
          </a:p>
        </p:txBody>
      </p:sp>
      <p:sp>
        <p:nvSpPr>
          <p:cNvPr id="13" name="TextBox 12">
            <a:extLst>
              <a:ext uri="{FF2B5EF4-FFF2-40B4-BE49-F238E27FC236}">
                <a16:creationId xmlns:a16="http://schemas.microsoft.com/office/drawing/2014/main" xmlns="" id="{EBAA84B4-A256-485E-B4B5-C96E8CE0C3DA}"/>
              </a:ext>
            </a:extLst>
          </p:cNvPr>
          <p:cNvSpPr txBox="1"/>
          <p:nvPr/>
        </p:nvSpPr>
        <p:spPr>
          <a:xfrm>
            <a:off x="4042129" y="2391351"/>
            <a:ext cx="396262" cy="246221"/>
          </a:xfrm>
          <a:prstGeom prst="rect">
            <a:avLst/>
          </a:prstGeom>
          <a:noFill/>
        </p:spPr>
        <p:txBody>
          <a:bodyPr wrap="none" rtlCol="0">
            <a:spAutoFit/>
          </a:bodyPr>
          <a:lstStyle/>
          <a:p>
            <a:r>
              <a:rPr lang="en-US" sz="1000" dirty="0">
                <a:solidFill>
                  <a:schemeClr val="bg1"/>
                </a:solidFill>
              </a:rPr>
              <a:t>104</a:t>
            </a:r>
          </a:p>
        </p:txBody>
      </p:sp>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Box 17">
            <a:extLst>
              <a:ext uri="{FF2B5EF4-FFF2-40B4-BE49-F238E27FC236}">
                <a16:creationId xmlns:a16="http://schemas.microsoft.com/office/drawing/2014/main" xmlns="" id="{F7E8AC3B-4B24-401F-80EA-1CB7E69CE6FB}"/>
              </a:ext>
            </a:extLst>
          </p:cNvPr>
          <p:cNvSpPr txBox="1"/>
          <p:nvPr/>
        </p:nvSpPr>
        <p:spPr>
          <a:xfrm>
            <a:off x="4034915" y="1879779"/>
            <a:ext cx="410690" cy="253916"/>
          </a:xfrm>
          <a:prstGeom prst="rect">
            <a:avLst/>
          </a:prstGeom>
          <a:noFill/>
        </p:spPr>
        <p:txBody>
          <a:bodyPr wrap="none" rtlCol="0">
            <a:spAutoFit/>
          </a:bodyPr>
          <a:lstStyle/>
          <a:p>
            <a:r>
              <a:rPr lang="en-US" sz="1000" dirty="0">
                <a:solidFill>
                  <a:schemeClr val="bg1"/>
                </a:solidFill>
              </a:rPr>
              <a:t>102</a:t>
            </a:r>
          </a:p>
        </p:txBody>
      </p:sp>
      <p:sp>
        <p:nvSpPr>
          <p:cNvPr id="34" name="TextBox 33"/>
          <p:cNvSpPr txBox="1"/>
          <p:nvPr/>
        </p:nvSpPr>
        <p:spPr>
          <a:xfrm>
            <a:off x="3860265" y="2248852"/>
            <a:ext cx="248786" cy="230832"/>
          </a:xfrm>
          <a:prstGeom prst="rect">
            <a:avLst/>
          </a:prstGeom>
          <a:noFill/>
        </p:spPr>
        <p:txBody>
          <a:bodyPr wrap="none" rtlCol="0">
            <a:spAutoFit/>
          </a:bodyPr>
          <a:lstStyle/>
          <a:p>
            <a:r>
              <a:rPr lang="en-US" sz="900" dirty="0">
                <a:solidFill>
                  <a:schemeClr val="bg1"/>
                </a:solidFill>
              </a:rPr>
              <a:t>4</a:t>
            </a:r>
          </a:p>
        </p:txBody>
      </p:sp>
      <p:sp>
        <p:nvSpPr>
          <p:cNvPr id="37" name="TextBox 36"/>
          <p:cNvSpPr txBox="1"/>
          <p:nvPr/>
        </p:nvSpPr>
        <p:spPr>
          <a:xfrm>
            <a:off x="4116981" y="2141408"/>
            <a:ext cx="248786" cy="230832"/>
          </a:xfrm>
          <a:prstGeom prst="rect">
            <a:avLst/>
          </a:prstGeom>
          <a:noFill/>
        </p:spPr>
        <p:txBody>
          <a:bodyPr wrap="none" rtlCol="0">
            <a:spAutoFit/>
          </a:bodyPr>
          <a:lstStyle/>
          <a:p>
            <a:r>
              <a:rPr lang="en-US" sz="900" dirty="0">
                <a:solidFill>
                  <a:schemeClr val="bg1"/>
                </a:solidFill>
              </a:rPr>
              <a:t>7</a:t>
            </a:r>
          </a:p>
        </p:txBody>
      </p:sp>
      <p:sp>
        <p:nvSpPr>
          <p:cNvPr id="39" name="TextBox 38"/>
          <p:cNvSpPr txBox="1"/>
          <p:nvPr/>
        </p:nvSpPr>
        <p:spPr>
          <a:xfrm>
            <a:off x="3766068" y="1895187"/>
            <a:ext cx="248786" cy="230832"/>
          </a:xfrm>
          <a:prstGeom prst="rect">
            <a:avLst/>
          </a:prstGeom>
          <a:noFill/>
        </p:spPr>
        <p:txBody>
          <a:bodyPr wrap="none" rtlCol="0">
            <a:spAutoFit/>
          </a:bodyPr>
          <a:lstStyle/>
          <a:p>
            <a:r>
              <a:rPr lang="en-US" sz="900" dirty="0">
                <a:solidFill>
                  <a:schemeClr val="bg1"/>
                </a:solidFill>
              </a:rPr>
              <a:t>9</a:t>
            </a:r>
          </a:p>
        </p:txBody>
      </p:sp>
      <p:sp>
        <p:nvSpPr>
          <p:cNvPr id="30" name="TextBox 29"/>
          <p:cNvSpPr txBox="1"/>
          <p:nvPr/>
        </p:nvSpPr>
        <p:spPr>
          <a:xfrm>
            <a:off x="4189605" y="1694854"/>
            <a:ext cx="248786" cy="230832"/>
          </a:xfrm>
          <a:prstGeom prst="rect">
            <a:avLst/>
          </a:prstGeom>
          <a:noFill/>
        </p:spPr>
        <p:txBody>
          <a:bodyPr wrap="none" rtlCol="0">
            <a:spAutoFit/>
          </a:bodyPr>
          <a:lstStyle/>
          <a:p>
            <a:r>
              <a:rPr lang="en-US" sz="900" dirty="0">
                <a:solidFill>
                  <a:schemeClr val="bg1"/>
                </a:solidFill>
              </a:rPr>
              <a:t>1</a:t>
            </a:r>
          </a:p>
        </p:txBody>
      </p:sp>
      <p:sp>
        <p:nvSpPr>
          <p:cNvPr id="31" name="TextBox 30"/>
          <p:cNvSpPr txBox="1"/>
          <p:nvPr/>
        </p:nvSpPr>
        <p:spPr>
          <a:xfrm>
            <a:off x="4722684" y="1584076"/>
            <a:ext cx="248786" cy="230832"/>
          </a:xfrm>
          <a:prstGeom prst="rect">
            <a:avLst/>
          </a:prstGeom>
          <a:noFill/>
        </p:spPr>
        <p:txBody>
          <a:bodyPr wrap="none" rtlCol="0">
            <a:spAutoFit/>
          </a:bodyPr>
          <a:lstStyle/>
          <a:p>
            <a:r>
              <a:rPr lang="en-US" sz="900" dirty="0">
                <a:solidFill>
                  <a:schemeClr val="bg1"/>
                </a:solidFill>
              </a:rPr>
              <a:t>4</a:t>
            </a:r>
          </a:p>
        </p:txBody>
      </p:sp>
      <p:sp>
        <p:nvSpPr>
          <p:cNvPr id="41" name="TextBox 40"/>
          <p:cNvSpPr txBox="1"/>
          <p:nvPr/>
        </p:nvSpPr>
        <p:spPr>
          <a:xfrm>
            <a:off x="4037450" y="2068763"/>
            <a:ext cx="248786" cy="230832"/>
          </a:xfrm>
          <a:prstGeom prst="rect">
            <a:avLst/>
          </a:prstGeom>
          <a:noFill/>
        </p:spPr>
        <p:txBody>
          <a:bodyPr wrap="none" rtlCol="0">
            <a:spAutoFit/>
          </a:bodyPr>
          <a:lstStyle/>
          <a:p>
            <a:r>
              <a:rPr lang="en-US" sz="900" dirty="0">
                <a:solidFill>
                  <a:schemeClr val="bg1"/>
                </a:solidFill>
              </a:rPr>
              <a:t>5</a:t>
            </a:r>
          </a:p>
        </p:txBody>
      </p:sp>
      <p:sp>
        <p:nvSpPr>
          <p:cNvPr id="42" name="TextBox 41"/>
          <p:cNvSpPr txBox="1"/>
          <p:nvPr/>
        </p:nvSpPr>
        <p:spPr>
          <a:xfrm>
            <a:off x="4044705" y="2363648"/>
            <a:ext cx="248786" cy="230832"/>
          </a:xfrm>
          <a:prstGeom prst="rect">
            <a:avLst/>
          </a:prstGeom>
          <a:noFill/>
        </p:spPr>
        <p:txBody>
          <a:bodyPr wrap="none" rtlCol="0">
            <a:spAutoFit/>
          </a:bodyPr>
          <a:lstStyle/>
          <a:p>
            <a:r>
              <a:rPr lang="en-US" sz="900" dirty="0">
                <a:solidFill>
                  <a:schemeClr val="bg1"/>
                </a:solidFill>
              </a:rPr>
              <a:t>1</a:t>
            </a:r>
          </a:p>
        </p:txBody>
      </p:sp>
      <p:sp>
        <p:nvSpPr>
          <p:cNvPr id="43" name="TextBox 42"/>
          <p:cNvSpPr txBox="1"/>
          <p:nvPr/>
        </p:nvSpPr>
        <p:spPr>
          <a:xfrm>
            <a:off x="4473898" y="2006737"/>
            <a:ext cx="248786" cy="230832"/>
          </a:xfrm>
          <a:prstGeom prst="rect">
            <a:avLst/>
          </a:prstGeom>
          <a:noFill/>
        </p:spPr>
        <p:txBody>
          <a:bodyPr wrap="none" rtlCol="0">
            <a:spAutoFit/>
          </a:bodyPr>
          <a:lstStyle/>
          <a:p>
            <a:r>
              <a:rPr lang="en-US" sz="900" dirty="0">
                <a:solidFill>
                  <a:schemeClr val="bg1"/>
                </a:solidFill>
              </a:rPr>
              <a:t>4</a:t>
            </a:r>
          </a:p>
        </p:txBody>
      </p:sp>
      <p:sp>
        <p:nvSpPr>
          <p:cNvPr id="44" name="TextBox 43"/>
          <p:cNvSpPr txBox="1"/>
          <p:nvPr/>
        </p:nvSpPr>
        <p:spPr>
          <a:xfrm>
            <a:off x="4349505" y="2668448"/>
            <a:ext cx="248786" cy="230832"/>
          </a:xfrm>
          <a:prstGeom prst="rect">
            <a:avLst/>
          </a:prstGeom>
          <a:noFill/>
        </p:spPr>
        <p:txBody>
          <a:bodyPr wrap="none" rtlCol="0">
            <a:spAutoFit/>
          </a:bodyPr>
          <a:lstStyle/>
          <a:p>
            <a:r>
              <a:rPr lang="en-US" sz="900" dirty="0">
                <a:solidFill>
                  <a:schemeClr val="bg1"/>
                </a:solidFill>
              </a:rPr>
              <a:t>1</a:t>
            </a:r>
          </a:p>
        </p:txBody>
      </p:sp>
      <p:sp>
        <p:nvSpPr>
          <p:cNvPr id="46" name="TextBox 45"/>
          <p:cNvSpPr txBox="1"/>
          <p:nvPr/>
        </p:nvSpPr>
        <p:spPr>
          <a:xfrm>
            <a:off x="4068073" y="1438787"/>
            <a:ext cx="248786" cy="230832"/>
          </a:xfrm>
          <a:prstGeom prst="rect">
            <a:avLst/>
          </a:prstGeom>
          <a:noFill/>
        </p:spPr>
        <p:txBody>
          <a:bodyPr wrap="none" rtlCol="0">
            <a:spAutoFit/>
          </a:bodyPr>
          <a:lstStyle/>
          <a:p>
            <a:r>
              <a:rPr lang="en-US" sz="900" dirty="0">
                <a:solidFill>
                  <a:schemeClr val="bg1"/>
                </a:solidFill>
              </a:rPr>
              <a:t>2</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1329267"/>
            <a:ext cx="5486400" cy="4986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4161843" y="1709479"/>
            <a:ext cx="248786" cy="230832"/>
          </a:xfrm>
          <a:prstGeom prst="rect">
            <a:avLst/>
          </a:prstGeom>
          <a:noFill/>
        </p:spPr>
        <p:txBody>
          <a:bodyPr wrap="none" rtlCol="0">
            <a:spAutoFit/>
          </a:bodyPr>
          <a:lstStyle/>
          <a:p>
            <a:r>
              <a:rPr lang="en-US" sz="900" dirty="0">
                <a:solidFill>
                  <a:schemeClr val="bg1"/>
                </a:solidFill>
              </a:rPr>
              <a:t>1</a:t>
            </a:r>
          </a:p>
        </p:txBody>
      </p:sp>
      <p:sp>
        <p:nvSpPr>
          <p:cNvPr id="25" name="TextBox 24"/>
          <p:cNvSpPr txBox="1"/>
          <p:nvPr/>
        </p:nvSpPr>
        <p:spPr>
          <a:xfrm>
            <a:off x="3934427" y="2068763"/>
            <a:ext cx="248786" cy="230832"/>
          </a:xfrm>
          <a:prstGeom prst="rect">
            <a:avLst/>
          </a:prstGeom>
          <a:noFill/>
        </p:spPr>
        <p:txBody>
          <a:bodyPr wrap="none" rtlCol="0">
            <a:spAutoFit/>
          </a:bodyPr>
          <a:lstStyle/>
          <a:p>
            <a:r>
              <a:rPr lang="en-US" sz="900" dirty="0">
                <a:solidFill>
                  <a:schemeClr val="bg1"/>
                </a:solidFill>
              </a:rPr>
              <a:t>5</a:t>
            </a:r>
          </a:p>
        </p:txBody>
      </p:sp>
      <p:sp>
        <p:nvSpPr>
          <p:cNvPr id="26" name="TextBox 25"/>
          <p:cNvSpPr txBox="1"/>
          <p:nvPr/>
        </p:nvSpPr>
        <p:spPr>
          <a:xfrm>
            <a:off x="4494405" y="1999654"/>
            <a:ext cx="248786" cy="230832"/>
          </a:xfrm>
          <a:prstGeom prst="rect">
            <a:avLst/>
          </a:prstGeom>
          <a:noFill/>
        </p:spPr>
        <p:txBody>
          <a:bodyPr wrap="none" rtlCol="0">
            <a:spAutoFit/>
          </a:bodyPr>
          <a:lstStyle/>
          <a:p>
            <a:r>
              <a:rPr lang="en-US" sz="900" dirty="0">
                <a:solidFill>
                  <a:schemeClr val="bg1"/>
                </a:solidFill>
              </a:rPr>
              <a:t>4</a:t>
            </a:r>
          </a:p>
        </p:txBody>
      </p:sp>
      <p:sp>
        <p:nvSpPr>
          <p:cNvPr id="27" name="TextBox 26"/>
          <p:cNvSpPr txBox="1"/>
          <p:nvPr/>
        </p:nvSpPr>
        <p:spPr>
          <a:xfrm>
            <a:off x="4021596" y="1464022"/>
            <a:ext cx="248786" cy="230832"/>
          </a:xfrm>
          <a:prstGeom prst="rect">
            <a:avLst/>
          </a:prstGeom>
          <a:noFill/>
        </p:spPr>
        <p:txBody>
          <a:bodyPr wrap="none" rtlCol="0">
            <a:spAutoFit/>
          </a:bodyPr>
          <a:lstStyle/>
          <a:p>
            <a:r>
              <a:rPr lang="en-US" sz="900" dirty="0"/>
              <a:t>2</a:t>
            </a:r>
          </a:p>
        </p:txBody>
      </p:sp>
      <p:sp>
        <p:nvSpPr>
          <p:cNvPr id="28" name="TextBox 27"/>
          <p:cNvSpPr txBox="1"/>
          <p:nvPr/>
        </p:nvSpPr>
        <p:spPr>
          <a:xfrm>
            <a:off x="4674812" y="1664355"/>
            <a:ext cx="248786" cy="230832"/>
          </a:xfrm>
          <a:prstGeom prst="rect">
            <a:avLst/>
          </a:prstGeom>
          <a:noFill/>
        </p:spPr>
        <p:txBody>
          <a:bodyPr wrap="none" rtlCol="0">
            <a:spAutoFit/>
          </a:bodyPr>
          <a:lstStyle/>
          <a:p>
            <a:r>
              <a:rPr lang="en-US" sz="900" dirty="0">
                <a:solidFill>
                  <a:schemeClr val="bg1"/>
                </a:solidFill>
              </a:rPr>
              <a:t>4</a:t>
            </a:r>
          </a:p>
        </p:txBody>
      </p:sp>
    </p:spTree>
    <p:extLst>
      <p:ext uri="{BB962C8B-B14F-4D97-AF65-F5344CB8AC3E}">
        <p14:creationId xmlns:p14="http://schemas.microsoft.com/office/powerpoint/2010/main" val="1342833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3" y="120134"/>
            <a:ext cx="11658600" cy="1200329"/>
          </a:xfrm>
        </p:spPr>
        <p:txBody>
          <a:bodyPr/>
          <a:lstStyle/>
          <a:p>
            <a:r>
              <a:rPr lang="en-US" dirty="0"/>
              <a:t>Fine particulate concentrations are, on average, second highest in the Bronx, although they have improved across NYC </a:t>
            </a:r>
          </a:p>
        </p:txBody>
      </p:sp>
      <p:graphicFrame>
        <p:nvGraphicFramePr>
          <p:cNvPr id="4" name="Chart 3">
            <a:extLst>
              <a:ext uri="{FF2B5EF4-FFF2-40B4-BE49-F238E27FC236}">
                <a16:creationId xmlns:a16="http://schemas.microsoft.com/office/drawing/2014/main" xmlns="" id="{799B9DF5-7DA1-4635-B31A-AE8B45A9D51B}"/>
              </a:ext>
            </a:extLst>
          </p:cNvPr>
          <p:cNvGraphicFramePr/>
          <p:nvPr>
            <p:extLst>
              <p:ext uri="{D42A27DB-BD31-4B8C-83A1-F6EECF244321}">
                <p14:modId xmlns:p14="http://schemas.microsoft.com/office/powerpoint/2010/main" val="530837161"/>
              </p:ext>
            </p:extLst>
          </p:nvPr>
        </p:nvGraphicFramePr>
        <p:xfrm>
          <a:off x="303212" y="1425900"/>
          <a:ext cx="10056813" cy="48987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65212" y="6396335"/>
            <a:ext cx="8382000" cy="461665"/>
          </a:xfrm>
          <a:prstGeom prst="rect">
            <a:avLst/>
          </a:prstGeom>
          <a:noFill/>
        </p:spPr>
        <p:txBody>
          <a:bodyPr wrap="square" rtlCol="0">
            <a:spAutoFit/>
          </a:bodyPr>
          <a:lstStyle/>
          <a:p>
            <a:r>
              <a:rPr lang="en-US" sz="1200" dirty="0"/>
              <a:t>Data source: New York City Community Air Survey (2009-2017), data from New York City DOHMH </a:t>
            </a:r>
          </a:p>
          <a:p>
            <a:r>
              <a:rPr lang="en-US" sz="1200" dirty="0"/>
              <a:t>Environment &amp; Health Data Portal</a:t>
            </a:r>
          </a:p>
        </p:txBody>
      </p:sp>
    </p:spTree>
    <p:extLst>
      <p:ext uri="{BB962C8B-B14F-4D97-AF65-F5344CB8AC3E}">
        <p14:creationId xmlns:p14="http://schemas.microsoft.com/office/powerpoint/2010/main" val="1733525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45975"/>
            <a:ext cx="11199971" cy="1200329"/>
          </a:xfrm>
        </p:spPr>
        <p:txBody>
          <a:bodyPr/>
          <a:lstStyle/>
          <a:p>
            <a:r>
              <a:rPr lang="en-US" dirty="0"/>
              <a:t>Potential risk factors for which there is evidence of an association with asthma, but no data available for the Bronx</a:t>
            </a:r>
          </a:p>
        </p:txBody>
      </p:sp>
      <p:sp>
        <p:nvSpPr>
          <p:cNvPr id="3" name="TextBox 2"/>
          <p:cNvSpPr txBox="1"/>
          <p:nvPr/>
        </p:nvSpPr>
        <p:spPr>
          <a:xfrm>
            <a:off x="684212" y="1905000"/>
            <a:ext cx="6629400" cy="923330"/>
          </a:xfrm>
          <a:prstGeom prst="rect">
            <a:avLst/>
          </a:prstGeom>
          <a:noFill/>
        </p:spPr>
        <p:txBody>
          <a:bodyPr wrap="square" rtlCol="0">
            <a:spAutoFit/>
          </a:bodyPr>
          <a:lstStyle/>
          <a:p>
            <a:pPr marL="285750" indent="-285750">
              <a:buFont typeface="Wingdings" panose="05000000000000000000" pitchFamily="2" charset="2"/>
              <a:buChar char="§"/>
            </a:pPr>
            <a:r>
              <a:rPr lang="en-US" dirty="0"/>
              <a:t>Pets (exposure to pet dander exacerbates asthma)</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Pollen (exposure to pollen exacerbates asthma)</a:t>
            </a:r>
          </a:p>
        </p:txBody>
      </p:sp>
    </p:spTree>
    <p:extLst>
      <p:ext uri="{BB962C8B-B14F-4D97-AF65-F5344CB8AC3E}">
        <p14:creationId xmlns:p14="http://schemas.microsoft.com/office/powerpoint/2010/main" val="1839514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About the Community Health Dashboard Project</a:t>
            </a:r>
          </a:p>
        </p:txBody>
      </p:sp>
      <p:sp>
        <p:nvSpPr>
          <p:cNvPr id="3" name="TextBox 2"/>
          <p:cNvSpPr txBox="1"/>
          <p:nvPr/>
        </p:nvSpPr>
        <p:spPr>
          <a:xfrm>
            <a:off x="684212" y="1524000"/>
            <a:ext cx="10515600" cy="3139321"/>
          </a:xfrm>
          <a:prstGeom prst="rect">
            <a:avLst/>
          </a:prstGeom>
          <a:noFill/>
        </p:spPr>
        <p:txBody>
          <a:bodyPr wrap="square" rtlCol="0">
            <a:spAutoFit/>
          </a:bodyPr>
          <a:lstStyle/>
          <a:p>
            <a:pPr marL="285750" indent="-285750">
              <a:buFont typeface="Wingdings" panose="05000000000000000000" pitchFamily="2" charset="2"/>
              <a:buChar char="§"/>
            </a:pPr>
            <a:r>
              <a:rPr lang="en-US" dirty="0"/>
              <a:t>The goal of the project is to provide Bronx-specific data on risk factors and health outcomes with an emphasis on presenting data on trends, socio-demographic differences (e.g., by age, sex, race/ethnicity, etc.) and sub-county/neighborhood level data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Data will be periodically updated as new data becomes available.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Produced by Montefiore’s Office of Community &amp; Population Health using publicly-available data sources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For more information, please contact us at </a:t>
            </a:r>
            <a:r>
              <a:rPr lang="en-US" dirty="0">
                <a:hlinkClick r:id="rId3"/>
              </a:rPr>
              <a:t>OCPHDept@montefiore.org</a:t>
            </a:r>
            <a:endParaRPr lang="en-US" dirty="0"/>
          </a:p>
          <a:p>
            <a:endParaRPr lang="en-US" dirty="0"/>
          </a:p>
        </p:txBody>
      </p:sp>
    </p:spTree>
    <p:extLst>
      <p:ext uri="{BB962C8B-B14F-4D97-AF65-F5344CB8AC3E}">
        <p14:creationId xmlns:p14="http://schemas.microsoft.com/office/powerpoint/2010/main" val="3895989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441" y="615307"/>
            <a:ext cx="10969943" cy="461665"/>
          </a:xfrm>
        </p:spPr>
        <p:txBody>
          <a:bodyPr/>
          <a:lstStyle/>
          <a:p>
            <a:r>
              <a:rPr lang="en-US" dirty="0"/>
              <a:t>Links to data sources</a:t>
            </a:r>
            <a:endParaRPr lang="en-US" dirty="0">
              <a:solidFill>
                <a:schemeClr val="accent6"/>
              </a:solidFill>
            </a:endParaRPr>
          </a:p>
        </p:txBody>
      </p:sp>
      <p:sp>
        <p:nvSpPr>
          <p:cNvPr id="3" name="TextBox 2"/>
          <p:cNvSpPr txBox="1"/>
          <p:nvPr/>
        </p:nvSpPr>
        <p:spPr>
          <a:xfrm>
            <a:off x="684212" y="1447800"/>
            <a:ext cx="11201400" cy="3354765"/>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en-US" dirty="0"/>
              <a:t>Global Burden of Disease Project: </a:t>
            </a:r>
            <a:r>
              <a:rPr lang="en-US" dirty="0">
                <a:hlinkClick r:id="rId3"/>
              </a:rPr>
              <a:t>https://vizhub.healthdata.org/gbd-compare/</a:t>
            </a:r>
            <a:endParaRPr lang="en-US" dirty="0"/>
          </a:p>
          <a:p>
            <a:pPr marL="285750" indent="-285750">
              <a:spcAft>
                <a:spcPts val="1200"/>
              </a:spcAft>
              <a:buFont typeface="Wingdings" panose="05000000000000000000" pitchFamily="2" charset="2"/>
              <a:buChar char="§"/>
            </a:pPr>
            <a:r>
              <a:rPr lang="en-US" dirty="0"/>
              <a:t>New York City Child Health, Emotional Wellness and Development Survey: </a:t>
            </a:r>
            <a:r>
              <a:rPr lang="en-US" dirty="0">
                <a:hlinkClick r:id="rId4"/>
              </a:rPr>
              <a:t>https://a816-healthpsi.nyc.gov/epiquery/Child/CCHSIndex.html</a:t>
            </a:r>
            <a:endParaRPr lang="en-US" dirty="0"/>
          </a:p>
          <a:p>
            <a:pPr marL="285750" indent="-285750">
              <a:spcAft>
                <a:spcPts val="1200"/>
              </a:spcAft>
              <a:buFont typeface="Wingdings" panose="05000000000000000000" pitchFamily="2" charset="2"/>
              <a:buChar char="§"/>
            </a:pPr>
            <a:r>
              <a:rPr lang="en-US" dirty="0"/>
              <a:t>New York City Community Health Survey: </a:t>
            </a:r>
            <a:r>
              <a:rPr lang="en-US" dirty="0">
                <a:hlinkClick r:id="rId5"/>
              </a:rPr>
              <a:t>https://a816-healthpsi.nyc.gov/epiquery/CHS/CHSXIndex.html</a:t>
            </a:r>
            <a:endParaRPr lang="en-US" dirty="0"/>
          </a:p>
          <a:p>
            <a:pPr marL="285750" indent="-285750">
              <a:spcAft>
                <a:spcPts val="1200"/>
              </a:spcAft>
              <a:buFont typeface="Wingdings" panose="05000000000000000000" pitchFamily="2" charset="2"/>
              <a:buChar char="§"/>
            </a:pPr>
            <a:r>
              <a:rPr lang="en-US" dirty="0"/>
              <a:t>New York City Youth Risk Behavior Survey: </a:t>
            </a:r>
            <a:r>
              <a:rPr lang="en-US" dirty="0">
                <a:hlinkClick r:id="rId6"/>
              </a:rPr>
              <a:t>https://a816-healthpsi.nyc.gov/epiquery/YRBS/yrbsIndex.html</a:t>
            </a:r>
            <a:endParaRPr lang="en-US" dirty="0"/>
          </a:p>
          <a:p>
            <a:pPr marL="285750" indent="-285750">
              <a:spcAft>
                <a:spcPts val="1200"/>
              </a:spcAft>
              <a:buFont typeface="Wingdings" panose="05000000000000000000" pitchFamily="2" charset="2"/>
              <a:buChar char="§"/>
            </a:pPr>
            <a:r>
              <a:rPr lang="en-US" dirty="0"/>
              <a:t>New York City Environment &amp; Health Data Portal: </a:t>
            </a:r>
            <a:r>
              <a:rPr lang="en-US" dirty="0">
                <a:hlinkClick r:id="rId7"/>
              </a:rPr>
              <a:t>http://a816-dohbesp.nyc.gov/IndicatorPublic/publictracking.aspx</a:t>
            </a:r>
            <a:r>
              <a:rPr lang="en-US" dirty="0"/>
              <a:t> </a:t>
            </a:r>
          </a:p>
          <a:p>
            <a:pPr marL="285750" indent="-285750">
              <a:spcAft>
                <a:spcPts val="1200"/>
              </a:spcAft>
              <a:buFont typeface="Wingdings" panose="05000000000000000000" pitchFamily="2" charset="2"/>
              <a:buChar char="§"/>
            </a:pPr>
            <a:r>
              <a:rPr lang="en-US" dirty="0"/>
              <a:t>New York City Neighborhood Health Atlas: </a:t>
            </a:r>
            <a:r>
              <a:rPr lang="en-US" dirty="0">
                <a:hlinkClick r:id="rId8"/>
              </a:rPr>
              <a:t>https://public.tableau.com/profile/nyc.health#!/vizhome/NewYorkCityNeighborhoodHealthAtlas/Home</a:t>
            </a:r>
            <a:endParaRPr lang="en-US" dirty="0"/>
          </a:p>
        </p:txBody>
      </p:sp>
    </p:spTree>
    <p:extLst>
      <p:ext uri="{BB962C8B-B14F-4D97-AF65-F5344CB8AC3E}">
        <p14:creationId xmlns:p14="http://schemas.microsoft.com/office/powerpoint/2010/main" val="2649441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8634" y="238551"/>
            <a:ext cx="10551557" cy="1126462"/>
          </a:xfrm>
        </p:spPr>
        <p:txBody>
          <a:bodyPr/>
          <a:lstStyle/>
          <a:p>
            <a:r>
              <a:rPr lang="en-US" sz="2800" dirty="0"/>
              <a:t>The Bronx has the highest percentage of </a:t>
            </a:r>
            <a:r>
              <a:rPr lang="en-US" sz="2800" u="sng" dirty="0"/>
              <a:t>children 0-12 </a:t>
            </a:r>
            <a:r>
              <a:rPr lang="en-US" sz="2800" dirty="0"/>
              <a:t>years old who have ever been diagnosed with asthma; within the Bronx, asthma is more common among boys</a:t>
            </a:r>
            <a:endParaRPr lang="en-US" sz="2700" dirty="0"/>
          </a:p>
        </p:txBody>
      </p:sp>
      <p:graphicFrame>
        <p:nvGraphicFramePr>
          <p:cNvPr id="4" name="Chart 3"/>
          <p:cNvGraphicFramePr/>
          <p:nvPr>
            <p:extLst>
              <p:ext uri="{D42A27DB-BD31-4B8C-83A1-F6EECF244321}">
                <p14:modId xmlns:p14="http://schemas.microsoft.com/office/powerpoint/2010/main" val="727901195"/>
              </p:ext>
            </p:extLst>
          </p:nvPr>
        </p:nvGraphicFramePr>
        <p:xfrm>
          <a:off x="608012" y="1470989"/>
          <a:ext cx="11277600" cy="5089267"/>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a:cxnSpLocks/>
          </p:cNvCxnSpPr>
          <p:nvPr/>
        </p:nvCxnSpPr>
        <p:spPr>
          <a:xfrm flipV="1">
            <a:off x="9294812" y="1572968"/>
            <a:ext cx="2284572" cy="20672"/>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713198" y="1398638"/>
            <a:ext cx="1447800" cy="369332"/>
          </a:xfrm>
          <a:prstGeom prst="rect">
            <a:avLst/>
          </a:prstGeom>
          <a:solidFill>
            <a:schemeClr val="bg1"/>
          </a:solidFill>
        </p:spPr>
        <p:txBody>
          <a:bodyPr wrap="square" rtlCol="0">
            <a:spAutoFit/>
          </a:bodyPr>
          <a:lstStyle/>
          <a:p>
            <a:pPr algn="ctr"/>
            <a:r>
              <a:rPr lang="en-US" i="1" dirty="0"/>
              <a:t>Bronx only</a:t>
            </a:r>
          </a:p>
        </p:txBody>
      </p:sp>
      <p:sp>
        <p:nvSpPr>
          <p:cNvPr id="7" name="TextBox 6"/>
          <p:cNvSpPr txBox="1"/>
          <p:nvPr/>
        </p:nvSpPr>
        <p:spPr>
          <a:xfrm>
            <a:off x="1081086" y="6406631"/>
            <a:ext cx="9067800" cy="276999"/>
          </a:xfrm>
          <a:prstGeom prst="rect">
            <a:avLst/>
          </a:prstGeom>
          <a:noFill/>
        </p:spPr>
        <p:txBody>
          <a:bodyPr wrap="square" rtlCol="0">
            <a:spAutoFit/>
          </a:bodyPr>
          <a:lstStyle/>
          <a:p>
            <a:r>
              <a:rPr lang="en-US" sz="1200" dirty="0"/>
              <a:t>Data source: New York City Child Health, Emotional Wellness and Development Survey, 2015</a:t>
            </a:r>
          </a:p>
        </p:txBody>
      </p:sp>
    </p:spTree>
    <p:extLst>
      <p:ext uri="{BB962C8B-B14F-4D97-AF65-F5344CB8AC3E}">
        <p14:creationId xmlns:p14="http://schemas.microsoft.com/office/powerpoint/2010/main" val="2755833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441" y="238551"/>
            <a:ext cx="10969943" cy="1126462"/>
          </a:xfrm>
        </p:spPr>
        <p:txBody>
          <a:bodyPr/>
          <a:lstStyle/>
          <a:p>
            <a:r>
              <a:rPr lang="en-US" sz="2800" dirty="0"/>
              <a:t>The Bronx has the second highest percentage of </a:t>
            </a:r>
            <a:r>
              <a:rPr lang="en-US" sz="2800" u="sng" dirty="0"/>
              <a:t>children 0-12</a:t>
            </a:r>
            <a:r>
              <a:rPr lang="en-US" sz="2800" dirty="0"/>
              <a:t> years old currently with asthma; within the Bronx, current asthma is higher among boys</a:t>
            </a:r>
            <a:endParaRPr lang="en-US" sz="2700" dirty="0"/>
          </a:p>
        </p:txBody>
      </p:sp>
      <p:graphicFrame>
        <p:nvGraphicFramePr>
          <p:cNvPr id="4" name="Chart 3"/>
          <p:cNvGraphicFramePr/>
          <p:nvPr>
            <p:extLst>
              <p:ext uri="{D42A27DB-BD31-4B8C-83A1-F6EECF244321}">
                <p14:modId xmlns:p14="http://schemas.microsoft.com/office/powerpoint/2010/main" val="3136009189"/>
              </p:ext>
            </p:extLst>
          </p:nvPr>
        </p:nvGraphicFramePr>
        <p:xfrm>
          <a:off x="608012" y="1470989"/>
          <a:ext cx="11277600" cy="5089267"/>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a:cxnSpLocks/>
          </p:cNvCxnSpPr>
          <p:nvPr/>
        </p:nvCxnSpPr>
        <p:spPr>
          <a:xfrm flipV="1">
            <a:off x="8913812" y="1572968"/>
            <a:ext cx="2665572" cy="41344"/>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522698" y="1429646"/>
            <a:ext cx="1447800" cy="369332"/>
          </a:xfrm>
          <a:prstGeom prst="rect">
            <a:avLst/>
          </a:prstGeom>
          <a:solidFill>
            <a:schemeClr val="bg1"/>
          </a:solidFill>
        </p:spPr>
        <p:txBody>
          <a:bodyPr wrap="square" rtlCol="0">
            <a:spAutoFit/>
          </a:bodyPr>
          <a:lstStyle/>
          <a:p>
            <a:pPr algn="ctr"/>
            <a:r>
              <a:rPr lang="en-US" i="1" dirty="0"/>
              <a:t>Bronx only</a:t>
            </a:r>
          </a:p>
        </p:txBody>
      </p:sp>
      <p:sp>
        <p:nvSpPr>
          <p:cNvPr id="7" name="TextBox 6"/>
          <p:cNvSpPr txBox="1"/>
          <p:nvPr/>
        </p:nvSpPr>
        <p:spPr>
          <a:xfrm>
            <a:off x="989012" y="6396335"/>
            <a:ext cx="9067800" cy="461665"/>
          </a:xfrm>
          <a:prstGeom prst="rect">
            <a:avLst/>
          </a:prstGeom>
          <a:noFill/>
        </p:spPr>
        <p:txBody>
          <a:bodyPr wrap="square" rtlCol="0">
            <a:spAutoFit/>
          </a:bodyPr>
          <a:lstStyle/>
          <a:p>
            <a:r>
              <a:rPr lang="en-US" sz="1200" dirty="0"/>
              <a:t>Data source: New York City Child Health, Emotional Wellness and Development Survey, 2015</a:t>
            </a:r>
          </a:p>
          <a:p>
            <a:r>
              <a:rPr lang="en-US" sz="1200" dirty="0"/>
              <a:t>Data suppressed for Staten Island</a:t>
            </a:r>
          </a:p>
        </p:txBody>
      </p:sp>
    </p:spTree>
    <p:extLst>
      <p:ext uri="{BB962C8B-B14F-4D97-AF65-F5344CB8AC3E}">
        <p14:creationId xmlns:p14="http://schemas.microsoft.com/office/powerpoint/2010/main" val="1360336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9912" y="238551"/>
            <a:ext cx="11049001" cy="1126462"/>
          </a:xfrm>
        </p:spPr>
        <p:txBody>
          <a:bodyPr/>
          <a:lstStyle/>
          <a:p>
            <a:r>
              <a:rPr lang="en-US" sz="2800" dirty="0"/>
              <a:t>The Bronx has the highest percentage of </a:t>
            </a:r>
            <a:r>
              <a:rPr lang="en-US" sz="2800" u="sng" dirty="0"/>
              <a:t>teens</a:t>
            </a:r>
            <a:r>
              <a:rPr lang="en-US" sz="2800" dirty="0"/>
              <a:t> who have ever been diagnosed with asthma; within the Bronx, asthma is higher among boys</a:t>
            </a:r>
            <a:endParaRPr lang="en-US" sz="2700" dirty="0"/>
          </a:p>
        </p:txBody>
      </p:sp>
      <p:graphicFrame>
        <p:nvGraphicFramePr>
          <p:cNvPr id="4" name="Chart 3"/>
          <p:cNvGraphicFramePr/>
          <p:nvPr>
            <p:extLst>
              <p:ext uri="{D42A27DB-BD31-4B8C-83A1-F6EECF244321}">
                <p14:modId xmlns:p14="http://schemas.microsoft.com/office/powerpoint/2010/main" val="4193900976"/>
              </p:ext>
            </p:extLst>
          </p:nvPr>
        </p:nvGraphicFramePr>
        <p:xfrm>
          <a:off x="608012" y="1470989"/>
          <a:ext cx="11277600" cy="5089267"/>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a:cxnSpLocks/>
          </p:cNvCxnSpPr>
          <p:nvPr/>
        </p:nvCxnSpPr>
        <p:spPr>
          <a:xfrm flipV="1">
            <a:off x="9294812" y="1572968"/>
            <a:ext cx="2284572" cy="20672"/>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713198" y="1398638"/>
            <a:ext cx="1447800" cy="369332"/>
          </a:xfrm>
          <a:prstGeom prst="rect">
            <a:avLst/>
          </a:prstGeom>
          <a:solidFill>
            <a:schemeClr val="bg1"/>
          </a:solidFill>
        </p:spPr>
        <p:txBody>
          <a:bodyPr wrap="square" rtlCol="0">
            <a:spAutoFit/>
          </a:bodyPr>
          <a:lstStyle/>
          <a:p>
            <a:pPr algn="ctr"/>
            <a:r>
              <a:rPr lang="en-US" i="1" dirty="0"/>
              <a:t>Bronx only</a:t>
            </a:r>
          </a:p>
        </p:txBody>
      </p:sp>
      <p:sp>
        <p:nvSpPr>
          <p:cNvPr id="7" name="TextBox 6"/>
          <p:cNvSpPr txBox="1"/>
          <p:nvPr/>
        </p:nvSpPr>
        <p:spPr>
          <a:xfrm>
            <a:off x="1081086" y="6406631"/>
            <a:ext cx="9067800" cy="276999"/>
          </a:xfrm>
          <a:prstGeom prst="rect">
            <a:avLst/>
          </a:prstGeom>
          <a:noFill/>
        </p:spPr>
        <p:txBody>
          <a:bodyPr wrap="square" rtlCol="0">
            <a:spAutoFit/>
          </a:bodyPr>
          <a:lstStyle/>
          <a:p>
            <a:r>
              <a:rPr lang="en-US" sz="1200" dirty="0"/>
              <a:t>Data source: New York City Youth Risk Behavior Survey, 2017</a:t>
            </a:r>
          </a:p>
        </p:txBody>
      </p:sp>
    </p:spTree>
    <p:extLst>
      <p:ext uri="{BB962C8B-B14F-4D97-AF65-F5344CB8AC3E}">
        <p14:creationId xmlns:p14="http://schemas.microsoft.com/office/powerpoint/2010/main" val="4283135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4A2A-2ED8-46DB-B48E-B8C82B5C7866}"/>
              </a:ext>
            </a:extLst>
          </p:cNvPr>
          <p:cNvSpPr>
            <a:spLocks noGrp="1"/>
          </p:cNvSpPr>
          <p:nvPr>
            <p:ph type="title"/>
          </p:nvPr>
        </p:nvSpPr>
        <p:spPr>
          <a:xfrm>
            <a:off x="150812" y="400955"/>
            <a:ext cx="11963400" cy="781752"/>
          </a:xfrm>
        </p:spPr>
        <p:txBody>
          <a:bodyPr/>
          <a:lstStyle/>
          <a:p>
            <a:r>
              <a:rPr lang="en-US" sz="2800" dirty="0"/>
              <a:t>Asthma rates among public school children aged 5-14 years old have increased in all 5 NYC boroughs and remain highest in the Bronx</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1959410368"/>
              </p:ext>
            </p:extLst>
          </p:nvPr>
        </p:nvGraphicFramePr>
        <p:xfrm>
          <a:off x="912812" y="1288034"/>
          <a:ext cx="9149607" cy="49867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65212" y="6406632"/>
            <a:ext cx="9067800" cy="461665"/>
          </a:xfrm>
          <a:prstGeom prst="rect">
            <a:avLst/>
          </a:prstGeom>
          <a:noFill/>
        </p:spPr>
        <p:txBody>
          <a:bodyPr wrap="square" rtlCol="0">
            <a:spAutoFit/>
          </a:bodyPr>
          <a:lstStyle/>
          <a:p>
            <a:r>
              <a:rPr lang="en-US" sz="1200" dirty="0"/>
              <a:t>Data source: New York City Automated School Health Records (2010-2014), data from New York City DOHMH </a:t>
            </a:r>
          </a:p>
          <a:p>
            <a:r>
              <a:rPr lang="en-US" sz="1200" dirty="0"/>
              <a:t>Environment &amp; Health Data Portal</a:t>
            </a:r>
          </a:p>
        </p:txBody>
      </p:sp>
      <p:sp>
        <p:nvSpPr>
          <p:cNvPr id="6" name="Rectangle 5"/>
          <p:cNvSpPr/>
          <p:nvPr/>
        </p:nvSpPr>
        <p:spPr>
          <a:xfrm>
            <a:off x="8575673" y="4114800"/>
            <a:ext cx="3462339" cy="1200329"/>
          </a:xfrm>
          <a:prstGeom prst="rect">
            <a:avLst/>
          </a:prstGeom>
          <a:solidFill>
            <a:schemeClr val="bg1">
              <a:lumMod val="95000"/>
            </a:schemeClr>
          </a:solidFill>
          <a:ln>
            <a:solidFill>
              <a:schemeClr val="bg1">
                <a:lumMod val="50000"/>
              </a:schemeClr>
            </a:solidFill>
          </a:ln>
        </p:spPr>
        <p:txBody>
          <a:bodyPr wrap="square">
            <a:spAutoFit/>
          </a:bodyPr>
          <a:lstStyle/>
          <a:p>
            <a:r>
              <a:rPr lang="en-US" sz="1200" dirty="0"/>
              <a:t>Rates are calculated by residence of the child. Use of a denominator consisting of all 5-14 year olds results in an underestimate of the true asthma prevalence, since the numerator represents only children enrolled in public schools that report to NYC DOHMH.</a:t>
            </a:r>
          </a:p>
        </p:txBody>
      </p:sp>
    </p:spTree>
    <p:extLst>
      <p:ext uri="{BB962C8B-B14F-4D97-AF65-F5344CB8AC3E}">
        <p14:creationId xmlns:p14="http://schemas.microsoft.com/office/powerpoint/2010/main" val="1736940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4A2A-2ED8-46DB-B48E-B8C82B5C7866}"/>
              </a:ext>
            </a:extLst>
          </p:cNvPr>
          <p:cNvSpPr>
            <a:spLocks noGrp="1"/>
          </p:cNvSpPr>
          <p:nvPr>
            <p:ph type="title"/>
          </p:nvPr>
        </p:nvSpPr>
        <p:spPr>
          <a:xfrm>
            <a:off x="150812" y="228600"/>
            <a:ext cx="11963400" cy="1126462"/>
          </a:xfrm>
        </p:spPr>
        <p:txBody>
          <a:bodyPr/>
          <a:lstStyle/>
          <a:p>
            <a:r>
              <a:rPr lang="en-US" sz="2800" dirty="0"/>
              <a:t>Persistent asthma rates among public school children aged 5-14 years old have increased in all 5 NYC boroughs and remain highest in the Bronx</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751526422"/>
              </p:ext>
            </p:extLst>
          </p:nvPr>
        </p:nvGraphicFramePr>
        <p:xfrm>
          <a:off x="760412" y="1288034"/>
          <a:ext cx="9302007" cy="4986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65212" y="6406632"/>
            <a:ext cx="9067800" cy="461665"/>
          </a:xfrm>
          <a:prstGeom prst="rect">
            <a:avLst/>
          </a:prstGeom>
          <a:noFill/>
        </p:spPr>
        <p:txBody>
          <a:bodyPr wrap="square" rtlCol="0">
            <a:spAutoFit/>
          </a:bodyPr>
          <a:lstStyle/>
          <a:p>
            <a:r>
              <a:rPr lang="en-US" sz="1200" dirty="0"/>
              <a:t>Data source: New York City Automated School Health Records (2010-2014), data from New York City DOHMH</a:t>
            </a:r>
          </a:p>
          <a:p>
            <a:r>
              <a:rPr lang="en-US" sz="1200" dirty="0"/>
              <a:t>Environment &amp; Health Data Portal</a:t>
            </a:r>
          </a:p>
        </p:txBody>
      </p:sp>
      <p:sp>
        <p:nvSpPr>
          <p:cNvPr id="5" name="Rectangle 4"/>
          <p:cNvSpPr/>
          <p:nvPr/>
        </p:nvSpPr>
        <p:spPr>
          <a:xfrm>
            <a:off x="9658350" y="2667000"/>
            <a:ext cx="2303462" cy="1938992"/>
          </a:xfrm>
          <a:prstGeom prst="rect">
            <a:avLst/>
          </a:prstGeom>
          <a:solidFill>
            <a:schemeClr val="bg1">
              <a:lumMod val="95000"/>
            </a:schemeClr>
          </a:solidFill>
          <a:ln>
            <a:solidFill>
              <a:schemeClr val="bg1">
                <a:lumMod val="50000"/>
              </a:schemeClr>
            </a:solidFill>
          </a:ln>
        </p:spPr>
        <p:txBody>
          <a:bodyPr wrap="square">
            <a:spAutoFit/>
          </a:bodyPr>
          <a:lstStyle/>
          <a:p>
            <a:r>
              <a:rPr lang="en-US" sz="1200" dirty="0"/>
              <a:t>Rates are calculated by residence of the child. Use of a denominator consisting of all 5-14 year olds results in an underestimate of the true asthma prevalence, since the numerator represents only children enrolled in public schools that report to NYC DOHMH.</a:t>
            </a:r>
          </a:p>
        </p:txBody>
      </p:sp>
    </p:spTree>
    <p:extLst>
      <p:ext uri="{BB962C8B-B14F-4D97-AF65-F5344CB8AC3E}">
        <p14:creationId xmlns:p14="http://schemas.microsoft.com/office/powerpoint/2010/main" val="385470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4A2A-2ED8-46DB-B48E-B8C82B5C7866}"/>
              </a:ext>
            </a:extLst>
          </p:cNvPr>
          <p:cNvSpPr>
            <a:spLocks noGrp="1"/>
          </p:cNvSpPr>
          <p:nvPr>
            <p:ph type="title"/>
          </p:nvPr>
        </p:nvSpPr>
        <p:spPr>
          <a:xfrm>
            <a:off x="150812" y="400954"/>
            <a:ext cx="11887200" cy="781752"/>
          </a:xfrm>
        </p:spPr>
        <p:txBody>
          <a:bodyPr/>
          <a:lstStyle/>
          <a:p>
            <a:r>
              <a:rPr lang="en-US" sz="2800" dirty="0"/>
              <a:t>Asthma-related ED visit rates among children up to 4 years old have remained stable in the Bronx, but declined in all other NYC boroughs</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3797748822"/>
              </p:ext>
            </p:extLst>
          </p:nvPr>
        </p:nvGraphicFramePr>
        <p:xfrm>
          <a:off x="912812" y="1288034"/>
          <a:ext cx="9149607" cy="4986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65212" y="6382345"/>
            <a:ext cx="9067800" cy="461665"/>
          </a:xfrm>
          <a:prstGeom prst="rect">
            <a:avLst/>
          </a:prstGeom>
          <a:noFill/>
        </p:spPr>
        <p:txBody>
          <a:bodyPr wrap="square" rtlCol="0">
            <a:spAutoFit/>
          </a:bodyPr>
          <a:lstStyle/>
          <a:p>
            <a:r>
              <a:rPr lang="en-US" sz="1200" dirty="0"/>
              <a:t>Data source: SPARCS Hospital Discharge Data (2005-2016), data from New York City DOHMH Environment &amp; Health Data Portal</a:t>
            </a:r>
          </a:p>
          <a:p>
            <a:r>
              <a:rPr lang="en-US" sz="1200" dirty="0"/>
              <a:t>An ED visit is included if it has an ICD-9 principal diagnosis code of 493. </a:t>
            </a:r>
          </a:p>
        </p:txBody>
      </p:sp>
    </p:spTree>
    <p:extLst>
      <p:ext uri="{BB962C8B-B14F-4D97-AF65-F5344CB8AC3E}">
        <p14:creationId xmlns:p14="http://schemas.microsoft.com/office/powerpoint/2010/main" val="1083813509"/>
      </p:ext>
    </p:extLst>
  </p:cSld>
  <p:clrMapOvr>
    <a:masterClrMapping/>
  </p:clrMapOvr>
</p:sld>
</file>

<file path=ppt/theme/theme1.xml><?xml version="1.0" encoding="utf-8"?>
<a:theme xmlns:a="http://schemas.openxmlformats.org/drawingml/2006/main" name="Montefiore DOING MORE">
  <a:themeElements>
    <a:clrScheme name="montefiore data">
      <a:dk1>
        <a:srgbClr val="414042"/>
      </a:dk1>
      <a:lt1>
        <a:srgbClr val="FFFFFF"/>
      </a:lt1>
      <a:dk2>
        <a:srgbClr val="A6CEE3"/>
      </a:dk2>
      <a:lt2>
        <a:srgbClr val="1F78B4"/>
      </a:lt2>
      <a:accent1>
        <a:srgbClr val="B2DF8A"/>
      </a:accent1>
      <a:accent2>
        <a:srgbClr val="33A02C"/>
      </a:accent2>
      <a:accent3>
        <a:srgbClr val="FB9A99"/>
      </a:accent3>
      <a:accent4>
        <a:srgbClr val="E31A1C"/>
      </a:accent4>
      <a:accent5>
        <a:srgbClr val="FDBF6F"/>
      </a:accent5>
      <a:accent6>
        <a:srgbClr val="FF7F00"/>
      </a:accent6>
      <a:hlink>
        <a:srgbClr val="6A3D9A"/>
      </a:hlink>
      <a:folHlink>
        <a:srgbClr val="B159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16321</TotalTime>
  <Words>2500</Words>
  <Application>Microsoft Office PowerPoint</Application>
  <PresentationFormat>Custom</PresentationFormat>
  <Paragraphs>374</Paragraphs>
  <Slides>37</Slides>
  <Notes>35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Montefiore DOING MORE</vt:lpstr>
      <vt:lpstr>Bronx Community Health Dashboard:  Asthma  Last Updated: 9/24/2019  See end of presentation for more information about this project and links  to data sources.</vt:lpstr>
      <vt:lpstr>Asthma is the 2nd leading cause of disability in the US among children 5-14y</vt:lpstr>
      <vt:lpstr>Child &amp; adolescent asthma</vt:lpstr>
      <vt:lpstr>The Bronx has the highest percentage of children 0-12 years old who have ever been diagnosed with asthma; within the Bronx, asthma is more common among boys</vt:lpstr>
      <vt:lpstr>The Bronx has the second highest percentage of children 0-12 years old currently with asthma; within the Bronx, current asthma is higher among boys</vt:lpstr>
      <vt:lpstr>The Bronx has the highest percentage of teens who have ever been diagnosed with asthma; within the Bronx, asthma is higher among boys</vt:lpstr>
      <vt:lpstr>Asthma rates among public school children aged 5-14 years old have increased in all 5 NYC boroughs and remain highest in the Bronx</vt:lpstr>
      <vt:lpstr>Persistent asthma rates among public school children aged 5-14 years old have increased in all 5 NYC boroughs and remain highest in the Bronx</vt:lpstr>
      <vt:lpstr>Asthma-related ED visit rates among children up to 4 years old have remained stable in the Bronx, but declined in all other NYC boroughs</vt:lpstr>
      <vt:lpstr>The asthma-related ED visit rate among children 5 to 17 years old has increased by 45% in the Bronx</vt:lpstr>
      <vt:lpstr>Asthma-related hospitalization rates among children up to 4 years old have declined in all 5 NYC boroughs; and remain highest in the Bronx</vt:lpstr>
      <vt:lpstr>Asthma-related hospitalization rates among children 5 to 17 years old remain highest in the Bronx </vt:lpstr>
      <vt:lpstr>The Bronx has the highest child asthma hospitalization rates in NYC</vt:lpstr>
      <vt:lpstr>Adult asthma</vt:lpstr>
      <vt:lpstr>The percent of adults in the Bronx who have ever been diagnosed with asthma has remained relatively stable</vt:lpstr>
      <vt:lpstr>In the Bronx, the percent of adults ever diagnosed with asthma is highest amongst those who are 45-64y, female, or Hispanic</vt:lpstr>
      <vt:lpstr>The percent of adults currently with asthma has generally been highest in the Bronx, only surpassed by Staten Island in 2014</vt:lpstr>
      <vt:lpstr>In the Bronx, the percent of adults currently with asthma is highest among those who are 45-64y, female, or Hispanic</vt:lpstr>
      <vt:lpstr>Asthma-related ED visit rates among adults are almost two-times greater than the rest of NYC</vt:lpstr>
      <vt:lpstr>Asthma-related hospitalization rates among adults are also considerably higher in the Bronx</vt:lpstr>
      <vt:lpstr>The Bronx and Harlem have the highest rates of preventable asthma hospitalizations among NYC adults</vt:lpstr>
      <vt:lpstr>Risk factors</vt:lpstr>
      <vt:lpstr>The Bronx has the highest percentage of obese youth compared to all NYC boroughs</vt:lpstr>
      <vt:lpstr>The Bronx has the highest percentage of obese adults of all NYC boroughs</vt:lpstr>
      <vt:lpstr>The percent of homes with mice or rats remains highest in the Bronx</vt:lpstr>
      <vt:lpstr>The Bronx neighborhood with the highest percentage of homes with mice or rats in the building is University Heights/Fordham</vt:lpstr>
      <vt:lpstr>The percent of homes with cockroaches has decreased in all 5 NYC boroughs since 2008, yet remains highest in the Bronx</vt:lpstr>
      <vt:lpstr>The Bronx neighborhood with the highest percentage of homes with cockroaches is University Heights/Fordham</vt:lpstr>
      <vt:lpstr>The Bronx has the highest percentage of adults reporting mold in the home</vt:lpstr>
      <vt:lpstr>The Bronx neighborhood with the highest percentage of adults reporting mold in the home is Fordham – Bronx Park</vt:lpstr>
      <vt:lpstr>The percent of current adult smokers across New York City has fallen since 2002, but remains highest for Staten Island</vt:lpstr>
      <vt:lpstr>Despite having middle of the road smoking rates, the percent of adults reporting second-hand smoke is highest in the Bronx</vt:lpstr>
      <vt:lpstr>The Bronx neighborhood with the highest percentage of adults reporting second-hand smoke in the home is South Bronx </vt:lpstr>
      <vt:lpstr>Fine particulate concentrations are, on average, second highest in the Bronx, although they have improved across NYC </vt:lpstr>
      <vt:lpstr>Potential risk factors for which there is evidence of an association with asthma, but no data available for the Bronx</vt:lpstr>
      <vt:lpstr>About the Community Health Dashboard Project</vt:lpstr>
      <vt:lpstr>Links to data sources</vt:lpstr>
    </vt:vector>
  </TitlesOfParts>
  <Company>Montefiore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Bronx Community Health Dashboard:  Drug Abuse and Opioids  Created: 5/18/2017 Last Updated: 5/18/2017</dc:title>
  <dc:creator>dkocp05</dc:creator>
  <cp:lastModifiedBy>Colin Rehm</cp:lastModifiedBy>
  <cp:revision>471</cp:revision>
  <cp:lastPrinted>2018-02-06T18:46:37Z</cp:lastPrinted>
  <dcterms:created xsi:type="dcterms:W3CDTF">2017-05-18T20:31:35Z</dcterms:created>
  <dcterms:modified xsi:type="dcterms:W3CDTF">2019-09-24T20:35:52Z</dcterms:modified>
</cp:coreProperties>
</file>